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6"/>
  </p:notesMasterIdLst>
  <p:handoutMasterIdLst>
    <p:handoutMasterId r:id="rId127"/>
  </p:handoutMasterIdLst>
  <p:sldIdLst>
    <p:sldId id="2396" r:id="rId2"/>
    <p:sldId id="1923" r:id="rId3"/>
    <p:sldId id="1924" r:id="rId4"/>
    <p:sldId id="1925" r:id="rId5"/>
    <p:sldId id="1926" r:id="rId6"/>
    <p:sldId id="1928" r:id="rId7"/>
    <p:sldId id="1929" r:id="rId8"/>
    <p:sldId id="1931" r:id="rId9"/>
    <p:sldId id="1932" r:id="rId10"/>
    <p:sldId id="1933" r:id="rId11"/>
    <p:sldId id="1934" r:id="rId12"/>
    <p:sldId id="1935" r:id="rId13"/>
    <p:sldId id="1936" r:id="rId14"/>
    <p:sldId id="1937" r:id="rId15"/>
    <p:sldId id="1938" r:id="rId16"/>
    <p:sldId id="1940" r:id="rId17"/>
    <p:sldId id="1941" r:id="rId18"/>
    <p:sldId id="1942" r:id="rId19"/>
    <p:sldId id="1943" r:id="rId20"/>
    <p:sldId id="1947" r:id="rId21"/>
    <p:sldId id="1948" r:id="rId22"/>
    <p:sldId id="1949" r:id="rId23"/>
    <p:sldId id="1950" r:id="rId24"/>
    <p:sldId id="1951" r:id="rId25"/>
    <p:sldId id="1952" r:id="rId26"/>
    <p:sldId id="1953" r:id="rId27"/>
    <p:sldId id="1954" r:id="rId28"/>
    <p:sldId id="1955" r:id="rId29"/>
    <p:sldId id="1956" r:id="rId30"/>
    <p:sldId id="1957" r:id="rId31"/>
    <p:sldId id="1958" r:id="rId32"/>
    <p:sldId id="1959" r:id="rId33"/>
    <p:sldId id="1960" r:id="rId34"/>
    <p:sldId id="1961" r:id="rId35"/>
    <p:sldId id="1962" r:id="rId36"/>
    <p:sldId id="1964" r:id="rId37"/>
    <p:sldId id="1965" r:id="rId38"/>
    <p:sldId id="1966" r:id="rId39"/>
    <p:sldId id="1967" r:id="rId40"/>
    <p:sldId id="2437" r:id="rId41"/>
    <p:sldId id="2438" r:id="rId42"/>
    <p:sldId id="2430" r:id="rId43"/>
    <p:sldId id="2431" r:id="rId44"/>
    <p:sldId id="2432" r:id="rId45"/>
    <p:sldId id="2433" r:id="rId46"/>
    <p:sldId id="2434" r:id="rId47"/>
    <p:sldId id="2435" r:id="rId48"/>
    <p:sldId id="2436" r:id="rId49"/>
    <p:sldId id="1972" r:id="rId50"/>
    <p:sldId id="1973" r:id="rId51"/>
    <p:sldId id="1974" r:id="rId52"/>
    <p:sldId id="1975" r:id="rId53"/>
    <p:sldId id="1976" r:id="rId54"/>
    <p:sldId id="1977" r:id="rId55"/>
    <p:sldId id="1978" r:id="rId56"/>
    <p:sldId id="1979" r:id="rId57"/>
    <p:sldId id="1980" r:id="rId58"/>
    <p:sldId id="1982" r:id="rId59"/>
    <p:sldId id="1983" r:id="rId60"/>
    <p:sldId id="1984" r:id="rId61"/>
    <p:sldId id="1985" r:id="rId62"/>
    <p:sldId id="1986" r:id="rId63"/>
    <p:sldId id="1987" r:id="rId64"/>
    <p:sldId id="1988" r:id="rId65"/>
    <p:sldId id="1989" r:id="rId66"/>
    <p:sldId id="1990" r:id="rId67"/>
    <p:sldId id="1991" r:id="rId68"/>
    <p:sldId id="1992" r:id="rId69"/>
    <p:sldId id="1993" r:id="rId70"/>
    <p:sldId id="1994" r:id="rId71"/>
    <p:sldId id="1995" r:id="rId72"/>
    <p:sldId id="1996" r:id="rId73"/>
    <p:sldId id="1997" r:id="rId74"/>
    <p:sldId id="1998" r:id="rId75"/>
    <p:sldId id="1999" r:id="rId76"/>
    <p:sldId id="2000" r:id="rId77"/>
    <p:sldId id="2001" r:id="rId78"/>
    <p:sldId id="2002" r:id="rId79"/>
    <p:sldId id="2003" r:id="rId80"/>
    <p:sldId id="2004" r:id="rId81"/>
    <p:sldId id="2005" r:id="rId82"/>
    <p:sldId id="2006" r:id="rId83"/>
    <p:sldId id="2007" r:id="rId84"/>
    <p:sldId id="2008" r:id="rId85"/>
    <p:sldId id="2009" r:id="rId86"/>
    <p:sldId id="2010" r:id="rId87"/>
    <p:sldId id="2011" r:id="rId88"/>
    <p:sldId id="2012" r:id="rId89"/>
    <p:sldId id="2013" r:id="rId90"/>
    <p:sldId id="2014" r:id="rId91"/>
    <p:sldId id="2015" r:id="rId92"/>
    <p:sldId id="2016" r:id="rId93"/>
    <p:sldId id="2017" r:id="rId94"/>
    <p:sldId id="2018" r:id="rId95"/>
    <p:sldId id="2019" r:id="rId96"/>
    <p:sldId id="2020" r:id="rId97"/>
    <p:sldId id="2024" r:id="rId98"/>
    <p:sldId id="2025" r:id="rId99"/>
    <p:sldId id="2028" r:id="rId100"/>
    <p:sldId id="2029" r:id="rId101"/>
    <p:sldId id="2030" r:id="rId102"/>
    <p:sldId id="2036" r:id="rId103"/>
    <p:sldId id="2038" r:id="rId104"/>
    <p:sldId id="2039" r:id="rId105"/>
    <p:sldId id="2040" r:id="rId106"/>
    <p:sldId id="2041" r:id="rId107"/>
    <p:sldId id="2042" r:id="rId108"/>
    <p:sldId id="2043" r:id="rId109"/>
    <p:sldId id="2044" r:id="rId110"/>
    <p:sldId id="2439" r:id="rId111"/>
    <p:sldId id="2045" r:id="rId112"/>
    <p:sldId id="2046" r:id="rId113"/>
    <p:sldId id="2440" r:id="rId114"/>
    <p:sldId id="2441" r:id="rId115"/>
    <p:sldId id="2442" r:id="rId116"/>
    <p:sldId id="2443" r:id="rId117"/>
    <p:sldId id="2444" r:id="rId118"/>
    <p:sldId id="2445" r:id="rId119"/>
    <p:sldId id="2446" r:id="rId120"/>
    <p:sldId id="2447" r:id="rId121"/>
    <p:sldId id="2448" r:id="rId122"/>
    <p:sldId id="2449" r:id="rId123"/>
    <p:sldId id="2450" r:id="rId124"/>
    <p:sldId id="2451" r:id="rId125"/>
  </p:sldIdLst>
  <p:sldSz cx="12192000" cy="6858000"/>
  <p:notesSz cx="6797675"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537" autoAdjust="0"/>
    <p:restoredTop sz="94660"/>
  </p:normalViewPr>
  <p:slideViewPr>
    <p:cSldViewPr snapToGrid="0">
      <p:cViewPr varScale="1">
        <p:scale>
          <a:sx n="40" d="100"/>
          <a:sy n="40" d="100"/>
        </p:scale>
        <p:origin x="72" y="15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40F1FFF7-2BA0-475E-BFE7-C3F82A9A6946}" type="datetimeFigureOut">
              <a:rPr lang="en-GB" smtClean="0"/>
              <a:t>26/04/2023</a:t>
            </a:fld>
            <a:endParaRPr lang="en-GB"/>
          </a:p>
        </p:txBody>
      </p:sp>
      <p:sp>
        <p:nvSpPr>
          <p:cNvPr id="4" name="页脚占位符 3"/>
          <p:cNvSpPr>
            <a:spLocks noGrp="1"/>
          </p:cNvSpPr>
          <p:nvPr>
            <p:ph type="ftr" sz="quarter" idx="2"/>
          </p:nvPr>
        </p:nvSpPr>
        <p:spPr>
          <a:xfrm>
            <a:off x="0" y="9431338"/>
            <a:ext cx="2946400" cy="498475"/>
          </a:xfrm>
          <a:prstGeom prst="rect">
            <a:avLst/>
          </a:prstGeom>
        </p:spPr>
        <p:txBody>
          <a:bodyPr vert="horz" lIns="91440" tIns="45720" rIns="91440" bIns="45720" rtlCol="0" anchor="b"/>
          <a:lstStyle>
            <a:lvl1pPr algn="l">
              <a:defRPr sz="1200"/>
            </a:lvl1pPr>
          </a:lstStyle>
          <a:p>
            <a:endParaRPr lang="en-GB"/>
          </a:p>
        </p:txBody>
      </p:sp>
      <p:sp>
        <p:nvSpPr>
          <p:cNvPr id="5" name="灯片编号占位符 4"/>
          <p:cNvSpPr>
            <a:spLocks noGrp="1"/>
          </p:cNvSpPr>
          <p:nvPr>
            <p:ph type="sldNum" sz="quarter" idx="3"/>
          </p:nvPr>
        </p:nvSpPr>
        <p:spPr>
          <a:xfrm>
            <a:off x="3849688" y="9431338"/>
            <a:ext cx="2946400" cy="498475"/>
          </a:xfrm>
          <a:prstGeom prst="rect">
            <a:avLst/>
          </a:prstGeom>
        </p:spPr>
        <p:txBody>
          <a:bodyPr vert="horz" lIns="91440" tIns="45720" rIns="91440" bIns="45720" rtlCol="0" anchor="b"/>
          <a:lstStyle>
            <a:lvl1pPr algn="r">
              <a:defRPr sz="1200"/>
            </a:lvl1pPr>
          </a:lstStyle>
          <a:p>
            <a:fld id="{1BFBE7BA-17BE-4C72-BDE9-93CAA4D0D651}" type="slidenum">
              <a:rPr lang="en-GB" smtClean="0"/>
              <a:t>‹#›</a:t>
            </a:fld>
            <a:endParaRPr lang="en-GB"/>
          </a:p>
        </p:txBody>
      </p:sp>
    </p:spTree>
    <p:extLst>
      <p:ext uri="{BB962C8B-B14F-4D97-AF65-F5344CB8AC3E}">
        <p14:creationId xmlns:p14="http://schemas.microsoft.com/office/powerpoint/2010/main" val="2572729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21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215"/>
          </a:xfrm>
          <a:prstGeom prst="rect">
            <a:avLst/>
          </a:prstGeom>
        </p:spPr>
        <p:txBody>
          <a:bodyPr vert="horz" lIns="91440" tIns="45720" rIns="91440" bIns="45720" rtlCol="0"/>
          <a:lstStyle>
            <a:lvl1pPr algn="r">
              <a:defRPr sz="1200"/>
            </a:lvl1pPr>
          </a:lstStyle>
          <a:p>
            <a:fld id="{D299A35E-D7B7-4081-8EA2-331D8425DDD3}" type="datetimeFigureOut">
              <a:rPr lang="en-US" smtClean="0"/>
              <a:t>4/26/2023</a:t>
            </a:fld>
            <a:endParaRPr lang="en-US"/>
          </a:p>
        </p:txBody>
      </p:sp>
      <p:sp>
        <p:nvSpPr>
          <p:cNvPr id="4" name="Slide Image Placeholder 3"/>
          <p:cNvSpPr>
            <a:spLocks noGrp="1" noRot="1" noChangeAspect="1"/>
          </p:cNvSpPr>
          <p:nvPr>
            <p:ph type="sldImg" idx="2"/>
          </p:nvPr>
        </p:nvSpPr>
        <p:spPr>
          <a:xfrm>
            <a:off x="420688" y="1241425"/>
            <a:ext cx="5956300" cy="33512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8722"/>
            <a:ext cx="5438140" cy="390986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1600"/>
            <a:ext cx="2945659" cy="49821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1600"/>
            <a:ext cx="2945659" cy="498214"/>
          </a:xfrm>
          <a:prstGeom prst="rect">
            <a:avLst/>
          </a:prstGeom>
        </p:spPr>
        <p:txBody>
          <a:bodyPr vert="horz" lIns="91440" tIns="45720" rIns="91440" bIns="45720" rtlCol="0" anchor="b"/>
          <a:lstStyle>
            <a:lvl1pPr algn="r">
              <a:defRPr sz="1200"/>
            </a:lvl1pPr>
          </a:lstStyle>
          <a:p>
            <a:fld id="{46E4F44D-EE3C-4964-A9AD-F143B10001B6}" type="slidenum">
              <a:rPr lang="en-US" smtClean="0"/>
              <a:t>‹#›</a:t>
            </a:fld>
            <a:endParaRPr lang="en-US"/>
          </a:p>
        </p:txBody>
      </p:sp>
    </p:spTree>
    <p:extLst>
      <p:ext uri="{BB962C8B-B14F-4D97-AF65-F5344CB8AC3E}">
        <p14:creationId xmlns:p14="http://schemas.microsoft.com/office/powerpoint/2010/main" val="4206448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F2C8D-8D87-49B7-913C-2F3E7CE150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82307A-827B-49D5-93D5-888506111A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A13D66-163F-44AC-9E7C-288C45DCFC41}"/>
              </a:ext>
            </a:extLst>
          </p:cNvPr>
          <p:cNvSpPr>
            <a:spLocks noGrp="1"/>
          </p:cNvSpPr>
          <p:nvPr>
            <p:ph type="dt" sz="half" idx="10"/>
          </p:nvPr>
        </p:nvSpPr>
        <p:spPr/>
        <p:txBody>
          <a:bodyPr/>
          <a:lstStyle/>
          <a:p>
            <a:fld id="{2C8DE5C2-993C-4607-B26D-D4750998D4EC}" type="datetimeFigureOut">
              <a:rPr lang="en-US" smtClean="0"/>
              <a:t>4/26/2023</a:t>
            </a:fld>
            <a:endParaRPr lang="en-US"/>
          </a:p>
        </p:txBody>
      </p:sp>
      <p:sp>
        <p:nvSpPr>
          <p:cNvPr id="5" name="Footer Placeholder 4">
            <a:extLst>
              <a:ext uri="{FF2B5EF4-FFF2-40B4-BE49-F238E27FC236}">
                <a16:creationId xmlns:a16="http://schemas.microsoft.com/office/drawing/2014/main" id="{297BCF21-3CFD-4385-9DBC-F7BD17D8A9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E5275-B573-49CD-90AD-CB0DA97599F5}"/>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39205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BAC9D-667A-4F8E-8A4B-5534E3501E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AB3C54-24B0-464A-8D85-99A6883DC8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B1B0D-7BB1-4E78-AD53-15520DE87041}"/>
              </a:ext>
            </a:extLst>
          </p:cNvPr>
          <p:cNvSpPr>
            <a:spLocks noGrp="1"/>
          </p:cNvSpPr>
          <p:nvPr>
            <p:ph type="dt" sz="half" idx="10"/>
          </p:nvPr>
        </p:nvSpPr>
        <p:spPr/>
        <p:txBody>
          <a:bodyPr/>
          <a:lstStyle/>
          <a:p>
            <a:fld id="{2C8DE5C2-993C-4607-B26D-D4750998D4EC}" type="datetimeFigureOut">
              <a:rPr lang="en-US" smtClean="0"/>
              <a:t>4/26/2023</a:t>
            </a:fld>
            <a:endParaRPr lang="en-US"/>
          </a:p>
        </p:txBody>
      </p:sp>
      <p:sp>
        <p:nvSpPr>
          <p:cNvPr id="5" name="Footer Placeholder 4">
            <a:extLst>
              <a:ext uri="{FF2B5EF4-FFF2-40B4-BE49-F238E27FC236}">
                <a16:creationId xmlns:a16="http://schemas.microsoft.com/office/drawing/2014/main" id="{925F90C4-EB39-462A-B466-D6BDB78E7C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19E79-F059-4C7A-8814-C7FE069902E8}"/>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1925028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63A2FF-4678-4216-98BC-A82B1465AF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284147-CDB3-4F8F-AD86-029641C3E6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48C6FF-7F91-4CDE-95B6-82CD5089D2A0}"/>
              </a:ext>
            </a:extLst>
          </p:cNvPr>
          <p:cNvSpPr>
            <a:spLocks noGrp="1"/>
          </p:cNvSpPr>
          <p:nvPr>
            <p:ph type="dt" sz="half" idx="10"/>
          </p:nvPr>
        </p:nvSpPr>
        <p:spPr/>
        <p:txBody>
          <a:bodyPr/>
          <a:lstStyle/>
          <a:p>
            <a:fld id="{2C8DE5C2-993C-4607-B26D-D4750998D4EC}" type="datetimeFigureOut">
              <a:rPr lang="en-US" smtClean="0"/>
              <a:t>4/26/2023</a:t>
            </a:fld>
            <a:endParaRPr lang="en-US"/>
          </a:p>
        </p:txBody>
      </p:sp>
      <p:sp>
        <p:nvSpPr>
          <p:cNvPr id="5" name="Footer Placeholder 4">
            <a:extLst>
              <a:ext uri="{FF2B5EF4-FFF2-40B4-BE49-F238E27FC236}">
                <a16:creationId xmlns:a16="http://schemas.microsoft.com/office/drawing/2014/main" id="{C4E431B2-6F17-46C5-9728-C9DF6803FC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F738F-8A91-493E-AE17-4C41E34E292B}"/>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357803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F930-BB1B-4E66-A750-14CDF2321D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1519BF-68A6-43AA-89F5-C81A45FBF3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702ED-6F7F-4497-9059-B93C8F382FC7}"/>
              </a:ext>
            </a:extLst>
          </p:cNvPr>
          <p:cNvSpPr>
            <a:spLocks noGrp="1"/>
          </p:cNvSpPr>
          <p:nvPr>
            <p:ph type="dt" sz="half" idx="10"/>
          </p:nvPr>
        </p:nvSpPr>
        <p:spPr/>
        <p:txBody>
          <a:bodyPr/>
          <a:lstStyle/>
          <a:p>
            <a:fld id="{2C8DE5C2-993C-4607-B26D-D4750998D4EC}" type="datetimeFigureOut">
              <a:rPr lang="en-US" smtClean="0"/>
              <a:t>4/26/2023</a:t>
            </a:fld>
            <a:endParaRPr lang="en-US"/>
          </a:p>
        </p:txBody>
      </p:sp>
      <p:sp>
        <p:nvSpPr>
          <p:cNvPr id="5" name="Footer Placeholder 4">
            <a:extLst>
              <a:ext uri="{FF2B5EF4-FFF2-40B4-BE49-F238E27FC236}">
                <a16:creationId xmlns:a16="http://schemas.microsoft.com/office/drawing/2014/main" id="{2675094B-4552-47F8-A19A-C0E27DDEB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7916A4-49B7-4704-8CAC-115D1DEA9C13}"/>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1717404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C7C10-1A04-4D5D-88D6-E25C15B2AA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D7FAE4-EC71-4F88-836E-08C97267F7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E76022-E15C-4FC6-85EE-406E479892B6}"/>
              </a:ext>
            </a:extLst>
          </p:cNvPr>
          <p:cNvSpPr>
            <a:spLocks noGrp="1"/>
          </p:cNvSpPr>
          <p:nvPr>
            <p:ph type="dt" sz="half" idx="10"/>
          </p:nvPr>
        </p:nvSpPr>
        <p:spPr/>
        <p:txBody>
          <a:bodyPr/>
          <a:lstStyle/>
          <a:p>
            <a:fld id="{2C8DE5C2-993C-4607-B26D-D4750998D4EC}" type="datetimeFigureOut">
              <a:rPr lang="en-US" smtClean="0"/>
              <a:t>4/26/2023</a:t>
            </a:fld>
            <a:endParaRPr lang="en-US"/>
          </a:p>
        </p:txBody>
      </p:sp>
      <p:sp>
        <p:nvSpPr>
          <p:cNvPr id="5" name="Footer Placeholder 4">
            <a:extLst>
              <a:ext uri="{FF2B5EF4-FFF2-40B4-BE49-F238E27FC236}">
                <a16:creationId xmlns:a16="http://schemas.microsoft.com/office/drawing/2014/main" id="{937DC579-3692-4E9B-B338-4EAEFB61A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CDB079-213E-47A8-8BFE-6CB21B4D79AE}"/>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07038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22CD8-DB14-4576-899F-2F2CE272EF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AF43D7-F323-46C2-B5D7-236AA5AF65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3D94A0-9200-4AC5-A43F-2BDC537726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880A4B-B757-4DB9-B76F-9C884BC349C1}"/>
              </a:ext>
            </a:extLst>
          </p:cNvPr>
          <p:cNvSpPr>
            <a:spLocks noGrp="1"/>
          </p:cNvSpPr>
          <p:nvPr>
            <p:ph type="dt" sz="half" idx="10"/>
          </p:nvPr>
        </p:nvSpPr>
        <p:spPr/>
        <p:txBody>
          <a:bodyPr/>
          <a:lstStyle/>
          <a:p>
            <a:fld id="{2C8DE5C2-993C-4607-B26D-D4750998D4EC}" type="datetimeFigureOut">
              <a:rPr lang="en-US" smtClean="0"/>
              <a:t>4/26/2023</a:t>
            </a:fld>
            <a:endParaRPr lang="en-US"/>
          </a:p>
        </p:txBody>
      </p:sp>
      <p:sp>
        <p:nvSpPr>
          <p:cNvPr id="6" name="Footer Placeholder 5">
            <a:extLst>
              <a:ext uri="{FF2B5EF4-FFF2-40B4-BE49-F238E27FC236}">
                <a16:creationId xmlns:a16="http://schemas.microsoft.com/office/drawing/2014/main" id="{CF9B8ACA-D40F-4229-9841-511E5B71C3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FC1A17-3BF5-4EA5-BEFF-51260E8F739C}"/>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74083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95FE-0948-4BA1-8E48-1EB6D0A825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A089F5-02CB-4DE6-8137-F5A641BFE8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60FF3C-480D-4C27-A5C0-3A0EF312E5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6455D2-0EA6-45F2-ACFD-5B255D5854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5001B6-1D21-4E2D-BFD9-31A494A76D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7D2297-CA0A-4D7C-88D0-B7E630DD7FD4}"/>
              </a:ext>
            </a:extLst>
          </p:cNvPr>
          <p:cNvSpPr>
            <a:spLocks noGrp="1"/>
          </p:cNvSpPr>
          <p:nvPr>
            <p:ph type="dt" sz="half" idx="10"/>
          </p:nvPr>
        </p:nvSpPr>
        <p:spPr/>
        <p:txBody>
          <a:bodyPr/>
          <a:lstStyle/>
          <a:p>
            <a:fld id="{2C8DE5C2-993C-4607-B26D-D4750998D4EC}" type="datetimeFigureOut">
              <a:rPr lang="en-US" smtClean="0"/>
              <a:t>4/26/2023</a:t>
            </a:fld>
            <a:endParaRPr lang="en-US"/>
          </a:p>
        </p:txBody>
      </p:sp>
      <p:sp>
        <p:nvSpPr>
          <p:cNvPr id="8" name="Footer Placeholder 7">
            <a:extLst>
              <a:ext uri="{FF2B5EF4-FFF2-40B4-BE49-F238E27FC236}">
                <a16:creationId xmlns:a16="http://schemas.microsoft.com/office/drawing/2014/main" id="{F8B61E68-94DE-4D18-85C2-D659E80492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74391D-3478-49C6-A64F-7D922234981A}"/>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597919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B787D-CCE5-4351-A8D2-6FB40E4C6A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D0080E-8BB7-4A2B-9E1E-A1884EAB7C8B}"/>
              </a:ext>
            </a:extLst>
          </p:cNvPr>
          <p:cNvSpPr>
            <a:spLocks noGrp="1"/>
          </p:cNvSpPr>
          <p:nvPr>
            <p:ph type="dt" sz="half" idx="10"/>
          </p:nvPr>
        </p:nvSpPr>
        <p:spPr/>
        <p:txBody>
          <a:bodyPr/>
          <a:lstStyle/>
          <a:p>
            <a:fld id="{2C8DE5C2-993C-4607-B26D-D4750998D4EC}" type="datetimeFigureOut">
              <a:rPr lang="en-US" smtClean="0"/>
              <a:t>4/26/2023</a:t>
            </a:fld>
            <a:endParaRPr lang="en-US"/>
          </a:p>
        </p:txBody>
      </p:sp>
      <p:sp>
        <p:nvSpPr>
          <p:cNvPr id="4" name="Footer Placeholder 3">
            <a:extLst>
              <a:ext uri="{FF2B5EF4-FFF2-40B4-BE49-F238E27FC236}">
                <a16:creationId xmlns:a16="http://schemas.microsoft.com/office/drawing/2014/main" id="{FC231991-0512-4363-BEC1-9F5FB2A4CF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B0BCDD-F844-4A3B-AFC4-D12972D0E38D}"/>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606937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2F588C-0B58-4656-A1BF-EEBC5FAFC90E}"/>
              </a:ext>
            </a:extLst>
          </p:cNvPr>
          <p:cNvSpPr>
            <a:spLocks noGrp="1"/>
          </p:cNvSpPr>
          <p:nvPr>
            <p:ph type="dt" sz="half" idx="10"/>
          </p:nvPr>
        </p:nvSpPr>
        <p:spPr/>
        <p:txBody>
          <a:bodyPr/>
          <a:lstStyle/>
          <a:p>
            <a:fld id="{2C8DE5C2-993C-4607-B26D-D4750998D4EC}" type="datetimeFigureOut">
              <a:rPr lang="en-US" smtClean="0"/>
              <a:t>4/26/2023</a:t>
            </a:fld>
            <a:endParaRPr lang="en-US"/>
          </a:p>
        </p:txBody>
      </p:sp>
      <p:sp>
        <p:nvSpPr>
          <p:cNvPr id="3" name="Footer Placeholder 2">
            <a:extLst>
              <a:ext uri="{FF2B5EF4-FFF2-40B4-BE49-F238E27FC236}">
                <a16:creationId xmlns:a16="http://schemas.microsoft.com/office/drawing/2014/main" id="{355D5C27-B9EB-4358-845D-80E984EFEF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80E9D9-71E6-4C4B-94D8-15A6D054D65F}"/>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370035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D7AC6-3E96-4DF2-8B7B-8ED2ACA86C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D3594C-6116-4D70-8609-3B3AE3B064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40EF22-48F6-40F9-98DA-773AAB2C7B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D922F2-9898-4FAD-84C3-E54D1A2B9486}"/>
              </a:ext>
            </a:extLst>
          </p:cNvPr>
          <p:cNvSpPr>
            <a:spLocks noGrp="1"/>
          </p:cNvSpPr>
          <p:nvPr>
            <p:ph type="dt" sz="half" idx="10"/>
          </p:nvPr>
        </p:nvSpPr>
        <p:spPr/>
        <p:txBody>
          <a:bodyPr/>
          <a:lstStyle/>
          <a:p>
            <a:fld id="{2C8DE5C2-993C-4607-B26D-D4750998D4EC}" type="datetimeFigureOut">
              <a:rPr lang="en-US" smtClean="0"/>
              <a:t>4/26/2023</a:t>
            </a:fld>
            <a:endParaRPr lang="en-US"/>
          </a:p>
        </p:txBody>
      </p:sp>
      <p:sp>
        <p:nvSpPr>
          <p:cNvPr id="6" name="Footer Placeholder 5">
            <a:extLst>
              <a:ext uri="{FF2B5EF4-FFF2-40B4-BE49-F238E27FC236}">
                <a16:creationId xmlns:a16="http://schemas.microsoft.com/office/drawing/2014/main" id="{6804D9C0-1537-41C1-A2E0-B949FC8C46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394171-1D38-4BB1-B05F-4399CBF9FF1E}"/>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233734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3BF37-234B-4CDC-9355-274310AF9A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98EEF5-627E-47C5-882D-E9FB795C49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D119AF-0700-4DB2-B0C2-497AE7D4A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A68593-5F9E-4E5A-BFEB-7B311DCF793B}"/>
              </a:ext>
            </a:extLst>
          </p:cNvPr>
          <p:cNvSpPr>
            <a:spLocks noGrp="1"/>
          </p:cNvSpPr>
          <p:nvPr>
            <p:ph type="dt" sz="half" idx="10"/>
          </p:nvPr>
        </p:nvSpPr>
        <p:spPr/>
        <p:txBody>
          <a:bodyPr/>
          <a:lstStyle/>
          <a:p>
            <a:fld id="{2C8DE5C2-993C-4607-B26D-D4750998D4EC}" type="datetimeFigureOut">
              <a:rPr lang="en-US" smtClean="0"/>
              <a:t>4/26/2023</a:t>
            </a:fld>
            <a:endParaRPr lang="en-US"/>
          </a:p>
        </p:txBody>
      </p:sp>
      <p:sp>
        <p:nvSpPr>
          <p:cNvPr id="6" name="Footer Placeholder 5">
            <a:extLst>
              <a:ext uri="{FF2B5EF4-FFF2-40B4-BE49-F238E27FC236}">
                <a16:creationId xmlns:a16="http://schemas.microsoft.com/office/drawing/2014/main" id="{62C7370B-15E1-4CB0-9B85-006578F16A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CC3140-5AF3-4C9C-93D5-9F57668CAEAA}"/>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126559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710C75-A374-4D84-B806-79A414C181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ABAD88-B91C-434B-9792-00329962BB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9357FA-0154-4DB3-A3D3-332B7C577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8DE5C2-993C-4607-B26D-D4750998D4EC}" type="datetimeFigureOut">
              <a:rPr lang="en-US" smtClean="0"/>
              <a:t>4/26/2023</a:t>
            </a:fld>
            <a:endParaRPr lang="en-US"/>
          </a:p>
        </p:txBody>
      </p:sp>
      <p:sp>
        <p:nvSpPr>
          <p:cNvPr id="5" name="Footer Placeholder 4">
            <a:extLst>
              <a:ext uri="{FF2B5EF4-FFF2-40B4-BE49-F238E27FC236}">
                <a16:creationId xmlns:a16="http://schemas.microsoft.com/office/drawing/2014/main" id="{C7963CCD-B113-4C4B-BE1E-21FEF9B8A5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A76117-D1BF-4D9D-A2E9-B4F402BA51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49C5FF-F35B-42A8-986F-F5F50A539C6D}" type="slidenum">
              <a:rPr lang="en-US" smtClean="0"/>
              <a:t>‹#›</a:t>
            </a:fld>
            <a:endParaRPr lang="en-US"/>
          </a:p>
        </p:txBody>
      </p:sp>
    </p:spTree>
    <p:extLst>
      <p:ext uri="{BB962C8B-B14F-4D97-AF65-F5344CB8AC3E}">
        <p14:creationId xmlns:p14="http://schemas.microsoft.com/office/powerpoint/2010/main" val="1209910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hyperlink" Target="https://en.wikiquote.org/wiki/Cognitive_architecture" TargetMode="External"/><Relationship Id="rId7" Type="http://schemas.openxmlformats.org/officeDocument/2006/relationships/hyperlink" Target="http://ja.wikipedia.org/wiki/r3000" TargetMode="Externa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hyperlink" Target="https://en.wikipedia.org/wiki/New_Objectivity_(architecture)" TargetMode="External"/><Relationship Id="rId5" Type="http://schemas.openxmlformats.org/officeDocument/2006/relationships/hyperlink" Target="https://en.wikipedia.org/wiki/Software_architecture" TargetMode="External"/><Relationship Id="rId10" Type="http://schemas.openxmlformats.org/officeDocument/2006/relationships/image" Target="../media/image35.jpeg"/><Relationship Id="rId4" Type="http://schemas.openxmlformats.org/officeDocument/2006/relationships/image" Target="../media/image32.png"/><Relationship Id="rId9" Type="http://schemas.openxmlformats.org/officeDocument/2006/relationships/hyperlink" Target="https://en.wikipedia.org/wiki/Business_architecture"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342" y="1631469"/>
            <a:ext cx="11215315" cy="2852737"/>
          </a:xfrm>
        </p:spPr>
        <p:txBody>
          <a:bodyPr>
            <a:normAutofit/>
          </a:bodyPr>
          <a:lstStyle/>
          <a:p>
            <a:pPr algn="ctr"/>
            <a:r>
              <a:rPr lang="en-GB" sz="4400" dirty="0"/>
              <a:t>Module Seven:</a:t>
            </a:r>
            <a:br>
              <a:rPr lang="en-GB" sz="4400" dirty="0"/>
            </a:br>
            <a:r>
              <a:rPr lang="en-GB" sz="4400" dirty="0"/>
              <a:t>Hot topics in Service Computing</a:t>
            </a:r>
            <a:br>
              <a:rPr lang="en-GB" sz="4400" dirty="0"/>
            </a:br>
            <a:r>
              <a:rPr lang="en-GB" sz="4400" dirty="0"/>
              <a:t>- Cloud - </a:t>
            </a:r>
            <a:endParaRPr lang="en-US" sz="4400" dirty="0"/>
          </a:p>
        </p:txBody>
      </p:sp>
    </p:spTree>
    <p:extLst>
      <p:ext uri="{BB962C8B-B14F-4D97-AF65-F5344CB8AC3E}">
        <p14:creationId xmlns:p14="http://schemas.microsoft.com/office/powerpoint/2010/main" val="2268868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55EA20-C0E8-0791-223A-1C88B52C23F4}"/>
              </a:ext>
            </a:extLst>
          </p:cNvPr>
          <p:cNvSpPr>
            <a:spLocks noGrp="1"/>
          </p:cNvSpPr>
          <p:nvPr>
            <p:ph type="title"/>
          </p:nvPr>
        </p:nvSpPr>
        <p:spPr/>
        <p:txBody>
          <a:bodyPr/>
          <a:lstStyle/>
          <a:p>
            <a:r>
              <a:rPr lang="en-AU" dirty="0"/>
              <a:t>Cloud provider concerns</a:t>
            </a:r>
            <a:endParaRPr lang="x-none" dirty="0"/>
          </a:p>
        </p:txBody>
      </p:sp>
      <p:sp>
        <p:nvSpPr>
          <p:cNvPr id="3" name="内容占位符 2">
            <a:extLst>
              <a:ext uri="{FF2B5EF4-FFF2-40B4-BE49-F238E27FC236}">
                <a16:creationId xmlns:a16="http://schemas.microsoft.com/office/drawing/2014/main" id="{75CCD8AF-C954-58DB-E472-1642B6398A8E}"/>
              </a:ext>
            </a:extLst>
          </p:cNvPr>
          <p:cNvSpPr>
            <a:spLocks noGrp="1"/>
          </p:cNvSpPr>
          <p:nvPr>
            <p:ph idx="1"/>
          </p:nvPr>
        </p:nvSpPr>
        <p:spPr/>
        <p:txBody>
          <a:bodyPr>
            <a:normAutofit/>
          </a:bodyPr>
          <a:lstStyle/>
          <a:p>
            <a:r>
              <a:rPr lang="en-AU" sz="3200" dirty="0"/>
              <a:t>Resource utilization</a:t>
            </a:r>
          </a:p>
          <a:p>
            <a:r>
              <a:rPr lang="en-AU" sz="3200" dirty="0"/>
              <a:t>Energy efficiency</a:t>
            </a:r>
          </a:p>
          <a:p>
            <a:r>
              <a:rPr lang="en-AU" sz="3200" dirty="0"/>
              <a:t>Metering</a:t>
            </a:r>
          </a:p>
          <a:p>
            <a:r>
              <a:rPr lang="en-AU" sz="3200" dirty="0"/>
              <a:t>Providing resources</a:t>
            </a:r>
          </a:p>
          <a:p>
            <a:r>
              <a:rPr lang="en-AU" sz="3200" dirty="0"/>
              <a:t>Meet end user requirements</a:t>
            </a:r>
          </a:p>
          <a:p>
            <a:r>
              <a:rPr lang="en-AU" sz="3200" dirty="0"/>
              <a:t>…</a:t>
            </a:r>
            <a:endParaRPr lang="x-none" sz="3200" dirty="0"/>
          </a:p>
        </p:txBody>
      </p:sp>
    </p:spTree>
    <p:extLst>
      <p:ext uri="{BB962C8B-B14F-4D97-AF65-F5344CB8AC3E}">
        <p14:creationId xmlns:p14="http://schemas.microsoft.com/office/powerpoint/2010/main" val="28197427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556D0C-299A-4F8B-BBF6-F8114F3D7FEC}"/>
              </a:ext>
            </a:extLst>
          </p:cNvPr>
          <p:cNvSpPr>
            <a:spLocks noGrp="1"/>
          </p:cNvSpPr>
          <p:nvPr>
            <p:ph type="title"/>
          </p:nvPr>
        </p:nvSpPr>
        <p:spPr/>
        <p:txBody>
          <a:bodyPr/>
          <a:lstStyle/>
          <a:p>
            <a:r>
              <a:rPr lang="en-US" dirty="0"/>
              <a:t>Architecture</a:t>
            </a:r>
          </a:p>
        </p:txBody>
      </p:sp>
      <p:pic>
        <p:nvPicPr>
          <p:cNvPr id="9" name="Picture 8" descr="A picture containing map, text, table, photo&#10;&#10;Description automatically generated">
            <a:extLst>
              <a:ext uri="{FF2B5EF4-FFF2-40B4-BE49-F238E27FC236}">
                <a16:creationId xmlns:a16="http://schemas.microsoft.com/office/drawing/2014/main" id="{F8F11FA7-1553-4A00-AC76-68886992E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1139" y="0"/>
            <a:ext cx="5603240" cy="3151823"/>
          </a:xfrm>
          <a:prstGeom prst="rect">
            <a:avLst/>
          </a:prstGeom>
        </p:spPr>
      </p:pic>
      <p:pic>
        <p:nvPicPr>
          <p:cNvPr id="11" name="Picture 10" descr="A picture containing computer, table, keyboard, desk&#10;&#10;Description automatically generated">
            <a:extLst>
              <a:ext uri="{FF2B5EF4-FFF2-40B4-BE49-F238E27FC236}">
                <a16:creationId xmlns:a16="http://schemas.microsoft.com/office/drawing/2014/main" id="{F6C37330-BAEA-46B8-ACE2-AD85AE065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1" y="2553990"/>
            <a:ext cx="6354951" cy="4233217"/>
          </a:xfrm>
          <a:prstGeom prst="rect">
            <a:avLst/>
          </a:prstGeom>
        </p:spPr>
      </p:pic>
      <p:pic>
        <p:nvPicPr>
          <p:cNvPr id="13" name="Picture 12" descr="A large building&#10;&#10;Description automatically generated">
            <a:extLst>
              <a:ext uri="{FF2B5EF4-FFF2-40B4-BE49-F238E27FC236}">
                <a16:creationId xmlns:a16="http://schemas.microsoft.com/office/drawing/2014/main" id="{2A2B918C-C349-455E-9CD8-DF2FF46CBE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0639" y="3912190"/>
            <a:ext cx="3897536" cy="2932147"/>
          </a:xfrm>
          <a:prstGeom prst="rect">
            <a:avLst/>
          </a:prstGeom>
        </p:spPr>
      </p:pic>
      <p:pic>
        <p:nvPicPr>
          <p:cNvPr id="15" name="Picture 14" descr="A picture containing building, outdoor, large, bridge&#10;&#10;Description automatically generated">
            <a:extLst>
              <a:ext uri="{FF2B5EF4-FFF2-40B4-BE49-F238E27FC236}">
                <a16:creationId xmlns:a16="http://schemas.microsoft.com/office/drawing/2014/main" id="{BB708644-8989-49A0-B2E0-F1E5B32A20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9197" y="3114196"/>
            <a:ext cx="4762803" cy="3732847"/>
          </a:xfrm>
          <a:prstGeom prst="rect">
            <a:avLst/>
          </a:prstGeom>
        </p:spPr>
      </p:pic>
      <p:pic>
        <p:nvPicPr>
          <p:cNvPr id="7" name="Content Placeholder 6" descr="A picture containing building, water, bridge, large&#10;&#10;Description automatically generated">
            <a:extLst>
              <a:ext uri="{FF2B5EF4-FFF2-40B4-BE49-F238E27FC236}">
                <a16:creationId xmlns:a16="http://schemas.microsoft.com/office/drawing/2014/main" id="{D26A6BF4-0AE6-4A58-8CAB-2BA8954AFBC4}"/>
              </a:ext>
            </a:extLst>
          </p:cNvPr>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3850639" y="1895883"/>
            <a:ext cx="3583579" cy="2014349"/>
          </a:xfrm>
        </p:spPr>
      </p:pic>
    </p:spTree>
    <p:extLst>
      <p:ext uri="{BB962C8B-B14F-4D97-AF65-F5344CB8AC3E}">
        <p14:creationId xmlns:p14="http://schemas.microsoft.com/office/powerpoint/2010/main" val="282720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Architecture</a:t>
            </a:r>
          </a:p>
        </p:txBody>
      </p:sp>
      <p:sp>
        <p:nvSpPr>
          <p:cNvPr id="3" name="Content Placeholder 2"/>
          <p:cNvSpPr>
            <a:spLocks noGrp="1"/>
          </p:cNvSpPr>
          <p:nvPr>
            <p:ph idx="1"/>
          </p:nvPr>
        </p:nvSpPr>
        <p:spPr/>
        <p:txBody>
          <a:bodyPr>
            <a:normAutofit fontScale="85000" lnSpcReduction="10000"/>
          </a:bodyPr>
          <a:lstStyle/>
          <a:p>
            <a:r>
              <a:rPr lang="zh-CN" altLang="en-US" sz="4800" dirty="0"/>
              <a:t>建筑 </a:t>
            </a:r>
            <a:r>
              <a:rPr lang="en-US" altLang="zh-CN" sz="4800" dirty="0"/>
              <a:t>-</a:t>
            </a:r>
            <a:r>
              <a:rPr lang="zh-CN" altLang="en-US" sz="4800" dirty="0"/>
              <a:t>建筑学</a:t>
            </a:r>
            <a:endParaRPr lang="en-US" altLang="zh-CN" sz="4800" dirty="0"/>
          </a:p>
          <a:p>
            <a:r>
              <a:rPr lang="en-US" altLang="zh-CN" sz="4800" dirty="0"/>
              <a:t>In English, the same word </a:t>
            </a:r>
            <a:r>
              <a:rPr lang="en-GB" altLang="zh-CN" sz="4800" dirty="0"/>
              <a:t>"Architecture" is used as a metaphor for many modern techniques or fields for structuring abstractions.</a:t>
            </a:r>
            <a:endParaRPr lang="en-US" altLang="zh-CN" sz="4800" dirty="0"/>
          </a:p>
          <a:p>
            <a:pPr lvl="1"/>
            <a:r>
              <a:rPr lang="en-US" altLang="zh-CN" sz="4400" dirty="0"/>
              <a:t>For example, systems</a:t>
            </a:r>
            <a:r>
              <a:rPr lang="zh-CN" altLang="en-US" sz="4400" dirty="0"/>
              <a:t> </a:t>
            </a:r>
            <a:r>
              <a:rPr lang="en-US" altLang="zh-CN" sz="4400" dirty="0"/>
              <a:t>architecture - </a:t>
            </a:r>
            <a:r>
              <a:rPr lang="zh-CN" altLang="en-US" sz="4400" dirty="0"/>
              <a:t>系统架构</a:t>
            </a:r>
            <a:endParaRPr lang="en-US" altLang="zh-CN" sz="4400" dirty="0"/>
          </a:p>
          <a:p>
            <a:r>
              <a:rPr lang="en-US" altLang="zh-CN" sz="4800" dirty="0"/>
              <a:t>In Chinese, these two meanings are reflected by different words</a:t>
            </a:r>
          </a:p>
          <a:p>
            <a:endParaRPr lang="zh-CN" altLang="en-US" sz="4800" dirty="0"/>
          </a:p>
        </p:txBody>
      </p:sp>
    </p:spTree>
    <p:extLst>
      <p:ext uri="{BB962C8B-B14F-4D97-AF65-F5344CB8AC3E}">
        <p14:creationId xmlns:p14="http://schemas.microsoft.com/office/powerpoint/2010/main" val="12005294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close up of a map&#10;&#10;Description automatically generated">
            <a:extLst>
              <a:ext uri="{FF2B5EF4-FFF2-40B4-BE49-F238E27FC236}">
                <a16:creationId xmlns:a16="http://schemas.microsoft.com/office/drawing/2014/main" id="{D534771E-4108-45A3-80B7-C82AB4DF699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91052" y="68930"/>
            <a:ext cx="3194060" cy="3247294"/>
          </a:xfrm>
          <a:prstGeom prst="rect">
            <a:avLst/>
          </a:prstGeom>
        </p:spPr>
      </p:pic>
      <p:sp>
        <p:nvSpPr>
          <p:cNvPr id="2" name="Title 1">
            <a:extLst>
              <a:ext uri="{FF2B5EF4-FFF2-40B4-BE49-F238E27FC236}">
                <a16:creationId xmlns:a16="http://schemas.microsoft.com/office/drawing/2014/main" id="{A24445AE-0409-4BFE-A1A3-5B1CF511E45B}"/>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44A60BC1-B8F6-4B00-8C38-80AC7B48AE32}"/>
              </a:ext>
            </a:extLst>
          </p:cNvPr>
          <p:cNvSpPr>
            <a:spLocks noGrp="1"/>
          </p:cNvSpPr>
          <p:nvPr>
            <p:ph idx="1"/>
          </p:nvPr>
        </p:nvSpPr>
        <p:spPr/>
        <p:txBody>
          <a:bodyPr>
            <a:normAutofit lnSpcReduction="10000"/>
          </a:bodyPr>
          <a:lstStyle/>
          <a:p>
            <a:r>
              <a:rPr lang="en-US" sz="4000" dirty="0"/>
              <a:t>The process of planning, designing and constructing structures</a:t>
            </a:r>
          </a:p>
          <a:p>
            <a:pPr lvl="1"/>
            <a:r>
              <a:rPr lang="en-US" sz="3600" dirty="0"/>
              <a:t>Building </a:t>
            </a:r>
          </a:p>
          <a:p>
            <a:pPr lvl="1"/>
            <a:r>
              <a:rPr lang="en-US" sz="3600" dirty="0"/>
              <a:t>Business</a:t>
            </a:r>
          </a:p>
          <a:p>
            <a:pPr lvl="1"/>
            <a:r>
              <a:rPr lang="en-US" sz="3600" dirty="0"/>
              <a:t>Cognitive </a:t>
            </a:r>
          </a:p>
          <a:p>
            <a:pPr lvl="1"/>
            <a:r>
              <a:rPr lang="en-US" sz="3600" dirty="0"/>
              <a:t>Computer</a:t>
            </a:r>
          </a:p>
          <a:p>
            <a:pPr lvl="1"/>
            <a:r>
              <a:rPr lang="en-US" sz="3600" dirty="0"/>
              <a:t>Software </a:t>
            </a:r>
            <a:r>
              <a:rPr lang="zh-CN" altLang="en-US" sz="3600" dirty="0"/>
              <a:t>软件架构</a:t>
            </a:r>
            <a:endParaRPr lang="en-US" sz="3600" dirty="0"/>
          </a:p>
          <a:p>
            <a:pPr lvl="1"/>
            <a:r>
              <a:rPr lang="en-US" sz="3600" dirty="0"/>
              <a:t>…..</a:t>
            </a:r>
          </a:p>
        </p:txBody>
      </p:sp>
      <p:pic>
        <p:nvPicPr>
          <p:cNvPr id="8" name="Picture 7" descr="A screenshot of a cell phone&#10;&#10;Description automatically generated">
            <a:extLst>
              <a:ext uri="{FF2B5EF4-FFF2-40B4-BE49-F238E27FC236}">
                <a16:creationId xmlns:a16="http://schemas.microsoft.com/office/drawing/2014/main" id="{188CF3B8-6BBD-499B-9C24-3E0B1CA0F30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23647" y="0"/>
            <a:ext cx="2931312" cy="1920620"/>
          </a:xfrm>
          <a:prstGeom prst="rect">
            <a:avLst/>
          </a:prstGeom>
        </p:spPr>
      </p:pic>
      <p:pic>
        <p:nvPicPr>
          <p:cNvPr id="11" name="Picture 10" descr="A picture containing object, clock, black, sitting&#10;&#10;Description automatically generated">
            <a:extLst>
              <a:ext uri="{FF2B5EF4-FFF2-40B4-BE49-F238E27FC236}">
                <a16:creationId xmlns:a16="http://schemas.microsoft.com/office/drawing/2014/main" id="{E992EE54-83D9-4C7A-9B3D-7F6B73250E1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430380" y="5030732"/>
            <a:ext cx="2857500" cy="1790700"/>
          </a:xfrm>
          <a:prstGeom prst="rect">
            <a:avLst/>
          </a:prstGeom>
        </p:spPr>
      </p:pic>
      <p:pic>
        <p:nvPicPr>
          <p:cNvPr id="14" name="Picture 13" descr="A close up of a map&#10;&#10;Description automatically generated">
            <a:extLst>
              <a:ext uri="{FF2B5EF4-FFF2-40B4-BE49-F238E27FC236}">
                <a16:creationId xmlns:a16="http://schemas.microsoft.com/office/drawing/2014/main" id="{2BAADB9E-479D-4219-A993-81DCE1C2013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561088" y="4473932"/>
            <a:ext cx="3489325" cy="2384068"/>
          </a:xfrm>
          <a:prstGeom prst="rect">
            <a:avLst/>
          </a:prstGeom>
        </p:spPr>
      </p:pic>
      <p:pic>
        <p:nvPicPr>
          <p:cNvPr id="26" name="Picture 25" descr="A large white building&#10;&#10;Description automatically generated">
            <a:extLst>
              <a:ext uri="{FF2B5EF4-FFF2-40B4-BE49-F238E27FC236}">
                <a16:creationId xmlns:a16="http://schemas.microsoft.com/office/drawing/2014/main" id="{FD507D4D-490D-46E2-9A97-B919A5D6285C}"/>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5962337" y="2812864"/>
            <a:ext cx="2857500" cy="1912144"/>
          </a:xfrm>
          <a:prstGeom prst="rect">
            <a:avLst/>
          </a:prstGeom>
        </p:spPr>
      </p:pic>
    </p:spTree>
    <p:extLst>
      <p:ext uri="{BB962C8B-B14F-4D97-AF65-F5344CB8AC3E}">
        <p14:creationId xmlns:p14="http://schemas.microsoft.com/office/powerpoint/2010/main" val="5209939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Architecture?</a:t>
            </a:r>
          </a:p>
        </p:txBody>
      </p:sp>
      <p:sp>
        <p:nvSpPr>
          <p:cNvPr id="3" name="Content Placeholder 2"/>
          <p:cNvSpPr>
            <a:spLocks noGrp="1"/>
          </p:cNvSpPr>
          <p:nvPr>
            <p:ph idx="1"/>
          </p:nvPr>
        </p:nvSpPr>
        <p:spPr>
          <a:xfrm>
            <a:off x="838200" y="2260314"/>
            <a:ext cx="10515600" cy="2684909"/>
          </a:xfrm>
        </p:spPr>
        <p:txBody>
          <a:bodyPr>
            <a:normAutofit/>
          </a:bodyPr>
          <a:lstStyle/>
          <a:p>
            <a:pPr marL="0" indent="0">
              <a:buNone/>
            </a:pPr>
            <a:r>
              <a:rPr lang="en-US" sz="3600" i="1" dirty="0"/>
              <a:t>The architecture of a system is the </a:t>
            </a:r>
            <a:r>
              <a:rPr lang="en-US" sz="3600" i="1" dirty="0">
                <a:solidFill>
                  <a:srgbClr val="FF0000"/>
                </a:solidFill>
              </a:rPr>
              <a:t>set of structures </a:t>
            </a:r>
            <a:r>
              <a:rPr lang="en-US" sz="3600" i="1" dirty="0"/>
              <a:t>needed to reason about the system, which comprise </a:t>
            </a:r>
            <a:r>
              <a:rPr lang="en-US" sz="3600" i="1" dirty="0">
                <a:solidFill>
                  <a:srgbClr val="FF0000"/>
                </a:solidFill>
              </a:rPr>
              <a:t>elements</a:t>
            </a:r>
            <a:r>
              <a:rPr lang="en-US" sz="3600" i="1" dirty="0"/>
              <a:t>, </a:t>
            </a:r>
            <a:r>
              <a:rPr lang="en-US" sz="3600" i="1" dirty="0">
                <a:solidFill>
                  <a:srgbClr val="FF0000"/>
                </a:solidFill>
              </a:rPr>
              <a:t>relations</a:t>
            </a:r>
            <a:r>
              <a:rPr lang="en-US" sz="3600" i="1" dirty="0"/>
              <a:t> among them, and </a:t>
            </a:r>
            <a:r>
              <a:rPr lang="en-US" sz="3600" i="1" dirty="0">
                <a:solidFill>
                  <a:srgbClr val="FF0000"/>
                </a:solidFill>
              </a:rPr>
              <a:t>properties</a:t>
            </a:r>
            <a:r>
              <a:rPr lang="en-US" sz="3600" i="1" dirty="0"/>
              <a:t> of both.</a:t>
            </a:r>
          </a:p>
        </p:txBody>
      </p:sp>
    </p:spTree>
    <p:extLst>
      <p:ext uri="{BB962C8B-B14F-4D97-AF65-F5344CB8AC3E}">
        <p14:creationId xmlns:p14="http://schemas.microsoft.com/office/powerpoint/2010/main" val="19982047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 Architecture</a:t>
            </a:r>
          </a:p>
        </p:txBody>
      </p:sp>
      <p:sp>
        <p:nvSpPr>
          <p:cNvPr id="3" name="Content Placeholder 2"/>
          <p:cNvSpPr>
            <a:spLocks noGrp="1"/>
          </p:cNvSpPr>
          <p:nvPr>
            <p:ph idx="1"/>
          </p:nvPr>
        </p:nvSpPr>
        <p:spPr/>
        <p:txBody>
          <a:bodyPr>
            <a:normAutofit lnSpcReduction="10000"/>
          </a:bodyPr>
          <a:lstStyle/>
          <a:p>
            <a:r>
              <a:rPr lang="en-US" sz="4000" dirty="0"/>
              <a:t>A reference architecture provides a template solution for an architecture for a particular domain</a:t>
            </a:r>
          </a:p>
          <a:p>
            <a:r>
              <a:rPr lang="en-US" sz="4000" dirty="0"/>
              <a:t>It also provides a common vocabulary with which to discuss implementations, often with the aim to stress commonality</a:t>
            </a:r>
          </a:p>
          <a:p>
            <a:r>
              <a:rPr lang="en-US" sz="4000" dirty="0"/>
              <a:t>It refers to </a:t>
            </a:r>
            <a:r>
              <a:rPr lang="en-US" sz="4000" dirty="0">
                <a:solidFill>
                  <a:srgbClr val="FF0000"/>
                </a:solidFill>
              </a:rPr>
              <a:t>any system </a:t>
            </a:r>
            <a:r>
              <a:rPr lang="en-US" sz="4000" dirty="0"/>
              <a:t>in this domain</a:t>
            </a:r>
          </a:p>
          <a:p>
            <a:pPr lvl="1"/>
            <a:r>
              <a:rPr lang="en-US" sz="3600" dirty="0"/>
              <a:t>Not to a specific implementation of the system</a:t>
            </a:r>
            <a:endParaRPr lang="en-GB" sz="3600" dirty="0"/>
          </a:p>
        </p:txBody>
      </p:sp>
    </p:spTree>
    <p:extLst>
      <p:ext uri="{BB962C8B-B14F-4D97-AF65-F5344CB8AC3E}">
        <p14:creationId xmlns:p14="http://schemas.microsoft.com/office/powerpoint/2010/main" val="1485775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Reference Architecture</a:t>
            </a:r>
          </a:p>
        </p:txBody>
      </p:sp>
      <p:sp>
        <p:nvSpPr>
          <p:cNvPr id="3" name="Content Placeholder 2"/>
          <p:cNvSpPr>
            <a:spLocks noGrp="1"/>
          </p:cNvSpPr>
          <p:nvPr>
            <p:ph idx="1"/>
          </p:nvPr>
        </p:nvSpPr>
        <p:spPr/>
        <p:txBody>
          <a:bodyPr>
            <a:normAutofit lnSpcReduction="10000"/>
          </a:bodyPr>
          <a:lstStyle/>
          <a:p>
            <a:r>
              <a:rPr lang="en-US" sz="4800" dirty="0"/>
              <a:t>Defines the basic building blocks—architectural elements and their relationships—which make up the cloud </a:t>
            </a:r>
          </a:p>
          <a:p>
            <a:pPr lvl="1"/>
            <a:r>
              <a:rPr lang="en-US" sz="4400" dirty="0"/>
              <a:t>Cloud computing roles</a:t>
            </a:r>
          </a:p>
          <a:p>
            <a:pPr lvl="1"/>
            <a:r>
              <a:rPr lang="en-US" sz="4400" dirty="0"/>
              <a:t>Cloud computing activities</a:t>
            </a:r>
          </a:p>
          <a:p>
            <a:pPr lvl="1"/>
            <a:r>
              <a:rPr lang="en-US" sz="4400" dirty="0"/>
              <a:t>Cloud computing functional components and their relationships</a:t>
            </a:r>
          </a:p>
          <a:p>
            <a:endParaRPr lang="en-GB" sz="4800" dirty="0"/>
          </a:p>
        </p:txBody>
      </p:sp>
    </p:spTree>
    <p:extLst>
      <p:ext uri="{BB962C8B-B14F-4D97-AF65-F5344CB8AC3E}">
        <p14:creationId xmlns:p14="http://schemas.microsoft.com/office/powerpoint/2010/main" val="35905514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EAF42B-E701-81BC-FC41-F3D2A8251A9F}"/>
              </a:ext>
            </a:extLst>
          </p:cNvPr>
          <p:cNvSpPr>
            <a:spLocks noGrp="1"/>
          </p:cNvSpPr>
          <p:nvPr>
            <p:ph type="title"/>
          </p:nvPr>
        </p:nvSpPr>
        <p:spPr/>
        <p:txBody>
          <a:bodyPr/>
          <a:lstStyle/>
          <a:p>
            <a:r>
              <a:rPr lang="en-AU" dirty="0"/>
              <a:t>Standards describing CCRA</a:t>
            </a:r>
            <a:endParaRPr lang="x-none" dirty="0"/>
          </a:p>
        </p:txBody>
      </p:sp>
      <p:sp>
        <p:nvSpPr>
          <p:cNvPr id="3" name="内容占位符 2">
            <a:extLst>
              <a:ext uri="{FF2B5EF4-FFF2-40B4-BE49-F238E27FC236}">
                <a16:creationId xmlns:a16="http://schemas.microsoft.com/office/drawing/2014/main" id="{C1F6BF31-6CB0-66B6-E22B-B3B492651506}"/>
              </a:ext>
            </a:extLst>
          </p:cNvPr>
          <p:cNvSpPr>
            <a:spLocks noGrp="1"/>
          </p:cNvSpPr>
          <p:nvPr>
            <p:ph idx="1"/>
          </p:nvPr>
        </p:nvSpPr>
        <p:spPr>
          <a:xfrm>
            <a:off x="818059" y="1596018"/>
            <a:ext cx="10515600" cy="4351338"/>
          </a:xfrm>
        </p:spPr>
        <p:txBody>
          <a:bodyPr>
            <a:noAutofit/>
          </a:bodyPr>
          <a:lstStyle/>
          <a:p>
            <a:pPr>
              <a:lnSpc>
                <a:spcPct val="120000"/>
              </a:lnSpc>
            </a:pPr>
            <a:r>
              <a:rPr lang="en-US" dirty="0"/>
              <a:t>Before 2010, cloud computing reference models were proposed by </a:t>
            </a:r>
            <a:r>
              <a:rPr lang="en-US" dirty="0">
                <a:highlight>
                  <a:srgbClr val="FFFF00"/>
                </a:highlight>
              </a:rPr>
              <a:t>multiple cloud organizations</a:t>
            </a:r>
            <a:r>
              <a:rPr lang="en-US" dirty="0"/>
              <a:t>, vendors, and federal agencies</a:t>
            </a:r>
          </a:p>
          <a:p>
            <a:pPr lvl="1">
              <a:lnSpc>
                <a:spcPct val="120000"/>
              </a:lnSpc>
            </a:pPr>
            <a:r>
              <a:rPr lang="en-AU" sz="2800" dirty="0"/>
              <a:t>Example: 2010 – CCRA developed by IBM</a:t>
            </a:r>
          </a:p>
          <a:p>
            <a:pPr>
              <a:lnSpc>
                <a:spcPct val="120000"/>
              </a:lnSpc>
            </a:pPr>
            <a:r>
              <a:rPr lang="en-US" dirty="0"/>
              <a:t>In 2011 </a:t>
            </a:r>
            <a:r>
              <a:rPr lang="en-AU" dirty="0"/>
              <a:t>CCRA developed by NIST was published </a:t>
            </a:r>
          </a:p>
          <a:p>
            <a:pPr lvl="1">
              <a:lnSpc>
                <a:spcPct val="120000"/>
              </a:lnSpc>
            </a:pPr>
            <a:r>
              <a:rPr lang="en-US" sz="2800" dirty="0"/>
              <a:t>The team from NIST surveyed and completed an initial analysis of existing cloud computing reference models and developed </a:t>
            </a:r>
            <a:r>
              <a:rPr lang="en-US" sz="2800" dirty="0">
                <a:highlight>
                  <a:srgbClr val="FFFF00"/>
                </a:highlight>
              </a:rPr>
              <a:t>a neutral model </a:t>
            </a:r>
            <a:r>
              <a:rPr lang="en-US" sz="2800" dirty="0"/>
              <a:t>of architectural concepts</a:t>
            </a:r>
          </a:p>
          <a:p>
            <a:pPr>
              <a:lnSpc>
                <a:spcPct val="120000"/>
              </a:lnSpc>
            </a:pPr>
            <a:r>
              <a:rPr lang="en-AU" dirty="0"/>
              <a:t>In 2014 ISO together with IEC published an </a:t>
            </a:r>
            <a:r>
              <a:rPr lang="en-AU" dirty="0">
                <a:highlight>
                  <a:srgbClr val="FFFF00"/>
                </a:highlight>
              </a:rPr>
              <a:t>international standard </a:t>
            </a:r>
            <a:r>
              <a:rPr lang="en-AU" dirty="0"/>
              <a:t>describing CCRA</a:t>
            </a:r>
            <a:endParaRPr lang="en-US" sz="2400" dirty="0"/>
          </a:p>
          <a:p>
            <a:endParaRPr lang="x-none" sz="2400" dirty="0"/>
          </a:p>
        </p:txBody>
      </p:sp>
    </p:spTree>
    <p:extLst>
      <p:ext uri="{BB962C8B-B14F-4D97-AF65-F5344CB8AC3E}">
        <p14:creationId xmlns:p14="http://schemas.microsoft.com/office/powerpoint/2010/main" val="212374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7DFE39-1F4B-1F02-ACA8-CD04A24B0881}"/>
              </a:ext>
            </a:extLst>
          </p:cNvPr>
          <p:cNvSpPr>
            <a:spLocks noGrp="1"/>
          </p:cNvSpPr>
          <p:nvPr>
            <p:ph type="title"/>
          </p:nvPr>
        </p:nvSpPr>
        <p:spPr/>
        <p:txBody>
          <a:bodyPr/>
          <a:lstStyle/>
          <a:p>
            <a:r>
              <a:rPr lang="en-AU" dirty="0"/>
              <a:t>CRRA developed by NIST</a:t>
            </a:r>
            <a:endParaRPr lang="x-none" dirty="0"/>
          </a:p>
        </p:txBody>
      </p:sp>
      <p:sp>
        <p:nvSpPr>
          <p:cNvPr id="3" name="内容占位符 2">
            <a:extLst>
              <a:ext uri="{FF2B5EF4-FFF2-40B4-BE49-F238E27FC236}">
                <a16:creationId xmlns:a16="http://schemas.microsoft.com/office/drawing/2014/main" id="{9D80822E-AB51-8649-3798-1F8613A98307}"/>
              </a:ext>
            </a:extLst>
          </p:cNvPr>
          <p:cNvSpPr>
            <a:spLocks noGrp="1"/>
          </p:cNvSpPr>
          <p:nvPr>
            <p:ph idx="1"/>
          </p:nvPr>
        </p:nvSpPr>
        <p:spPr>
          <a:xfrm>
            <a:off x="838200" y="1825625"/>
            <a:ext cx="6035211" cy="4351338"/>
          </a:xfrm>
        </p:spPr>
        <p:txBody>
          <a:bodyPr>
            <a:normAutofit lnSpcReduction="10000"/>
          </a:bodyPr>
          <a:lstStyle/>
          <a:p>
            <a:r>
              <a:rPr lang="en-US" sz="3600" dirty="0"/>
              <a:t>NIST - National Institute of Standards and Technology</a:t>
            </a:r>
          </a:p>
          <a:p>
            <a:pPr lvl="1"/>
            <a:r>
              <a:rPr lang="en-US" sz="3200" dirty="0"/>
              <a:t>SP 800-145: The NIST Definition of Cloud Computing</a:t>
            </a:r>
          </a:p>
          <a:p>
            <a:pPr lvl="1"/>
            <a:r>
              <a:rPr lang="en-US" sz="3200" dirty="0"/>
              <a:t>SP 800-146: Cloud Computing Synopsis and Recommendations</a:t>
            </a:r>
          </a:p>
          <a:p>
            <a:pPr lvl="1"/>
            <a:r>
              <a:rPr lang="en-US" sz="3200" dirty="0">
                <a:highlight>
                  <a:srgbClr val="FFFF00"/>
                </a:highlight>
              </a:rPr>
              <a:t>SP 500-292: NIST Cloud Computing Reference Architecture</a:t>
            </a:r>
            <a:endParaRPr lang="x-none" sz="3200" dirty="0">
              <a:highlight>
                <a:srgbClr val="FFFF00"/>
              </a:highlight>
            </a:endParaRPr>
          </a:p>
        </p:txBody>
      </p:sp>
      <p:pic>
        <p:nvPicPr>
          <p:cNvPr id="4" name="图片 3">
            <a:extLst>
              <a:ext uri="{FF2B5EF4-FFF2-40B4-BE49-F238E27FC236}">
                <a16:creationId xmlns:a16="http://schemas.microsoft.com/office/drawing/2014/main" id="{1187939E-F502-F5C8-2B89-50655D1CC164}"/>
              </a:ext>
            </a:extLst>
          </p:cNvPr>
          <p:cNvPicPr>
            <a:picLocks noChangeAspect="1"/>
          </p:cNvPicPr>
          <p:nvPr/>
        </p:nvPicPr>
        <p:blipFill>
          <a:blip r:embed="rId2"/>
          <a:stretch>
            <a:fillRect/>
          </a:stretch>
        </p:blipFill>
        <p:spPr>
          <a:xfrm>
            <a:off x="7487390" y="1690693"/>
            <a:ext cx="4502551" cy="5064482"/>
          </a:xfrm>
          <a:prstGeom prst="rect">
            <a:avLst/>
          </a:prstGeom>
        </p:spPr>
      </p:pic>
    </p:spTree>
    <p:extLst>
      <p:ext uri="{BB962C8B-B14F-4D97-AF65-F5344CB8AC3E}">
        <p14:creationId xmlns:p14="http://schemas.microsoft.com/office/powerpoint/2010/main" val="777571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4B6D01D-78DD-5307-85BE-96F013D1A7D3}"/>
              </a:ext>
            </a:extLst>
          </p:cNvPr>
          <p:cNvPicPr>
            <a:picLocks noChangeAspect="1"/>
          </p:cNvPicPr>
          <p:nvPr/>
        </p:nvPicPr>
        <p:blipFill>
          <a:blip r:embed="rId2"/>
          <a:stretch>
            <a:fillRect/>
          </a:stretch>
        </p:blipFill>
        <p:spPr>
          <a:xfrm>
            <a:off x="3081337" y="38100"/>
            <a:ext cx="6029325" cy="6781800"/>
          </a:xfrm>
          <a:prstGeom prst="rect">
            <a:avLst/>
          </a:prstGeom>
        </p:spPr>
      </p:pic>
    </p:spTree>
    <p:extLst>
      <p:ext uri="{BB962C8B-B14F-4D97-AF65-F5344CB8AC3E}">
        <p14:creationId xmlns:p14="http://schemas.microsoft.com/office/powerpoint/2010/main" val="37599904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2DD5B5-72C3-8B19-75FF-1CEFEDA24155}"/>
              </a:ext>
            </a:extLst>
          </p:cNvPr>
          <p:cNvSpPr>
            <a:spLocks noGrp="1"/>
          </p:cNvSpPr>
          <p:nvPr>
            <p:ph type="title"/>
          </p:nvPr>
        </p:nvSpPr>
        <p:spPr/>
        <p:txBody>
          <a:bodyPr/>
          <a:lstStyle/>
          <a:p>
            <a:r>
              <a:rPr lang="en-AU" dirty="0"/>
              <a:t>Overview of NIST CCRA</a:t>
            </a:r>
            <a:endParaRPr lang="x-none" dirty="0"/>
          </a:p>
        </p:txBody>
      </p:sp>
      <p:pic>
        <p:nvPicPr>
          <p:cNvPr id="5" name="图片 4">
            <a:extLst>
              <a:ext uri="{FF2B5EF4-FFF2-40B4-BE49-F238E27FC236}">
                <a16:creationId xmlns:a16="http://schemas.microsoft.com/office/drawing/2014/main" id="{90B8FB3E-5B64-A8E1-A867-B38DEFE9E610}"/>
              </a:ext>
            </a:extLst>
          </p:cNvPr>
          <p:cNvPicPr>
            <a:picLocks noChangeAspect="1"/>
          </p:cNvPicPr>
          <p:nvPr/>
        </p:nvPicPr>
        <p:blipFill>
          <a:blip r:embed="rId2"/>
          <a:stretch>
            <a:fillRect/>
          </a:stretch>
        </p:blipFill>
        <p:spPr>
          <a:xfrm>
            <a:off x="1502578" y="1477320"/>
            <a:ext cx="9186844" cy="5380680"/>
          </a:xfrm>
          <a:prstGeom prst="rect">
            <a:avLst/>
          </a:prstGeom>
        </p:spPr>
      </p:pic>
    </p:spTree>
    <p:extLst>
      <p:ext uri="{BB962C8B-B14F-4D97-AF65-F5344CB8AC3E}">
        <p14:creationId xmlns:p14="http://schemas.microsoft.com/office/powerpoint/2010/main" val="414623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177B25-3D67-F347-ED9D-4250C9834E54}"/>
              </a:ext>
            </a:extLst>
          </p:cNvPr>
          <p:cNvSpPr>
            <a:spLocks noGrp="1"/>
          </p:cNvSpPr>
          <p:nvPr>
            <p:ph type="title"/>
          </p:nvPr>
        </p:nvSpPr>
        <p:spPr/>
        <p:txBody>
          <a:bodyPr/>
          <a:lstStyle/>
          <a:p>
            <a:r>
              <a:rPr lang="en-AU" dirty="0"/>
              <a:t>Cloud customer/consumer</a:t>
            </a:r>
            <a:endParaRPr lang="x-none" dirty="0"/>
          </a:p>
        </p:txBody>
      </p:sp>
      <p:sp>
        <p:nvSpPr>
          <p:cNvPr id="3" name="内容占位符 2">
            <a:extLst>
              <a:ext uri="{FF2B5EF4-FFF2-40B4-BE49-F238E27FC236}">
                <a16:creationId xmlns:a16="http://schemas.microsoft.com/office/drawing/2014/main" id="{68C1BC44-A916-63FD-4B46-D7FEFAF35DD8}"/>
              </a:ext>
            </a:extLst>
          </p:cNvPr>
          <p:cNvSpPr>
            <a:spLocks noGrp="1"/>
          </p:cNvSpPr>
          <p:nvPr>
            <p:ph idx="1"/>
          </p:nvPr>
        </p:nvSpPr>
        <p:spPr/>
        <p:txBody>
          <a:bodyPr>
            <a:normAutofit/>
          </a:bodyPr>
          <a:lstStyle/>
          <a:p>
            <a:r>
              <a:rPr lang="en-US" sz="3200" dirty="0"/>
              <a:t>A cloud customer (cloud consumer) represents a person or organization that maintains a business relationship with, and uses the service from a cloud provider</a:t>
            </a:r>
          </a:p>
        </p:txBody>
      </p:sp>
      <p:pic>
        <p:nvPicPr>
          <p:cNvPr id="4" name="图片 3">
            <a:extLst>
              <a:ext uri="{FF2B5EF4-FFF2-40B4-BE49-F238E27FC236}">
                <a16:creationId xmlns:a16="http://schemas.microsoft.com/office/drawing/2014/main" id="{98F6B856-1C29-4299-4013-61FB21C6B13E}"/>
              </a:ext>
            </a:extLst>
          </p:cNvPr>
          <p:cNvPicPr>
            <a:picLocks noChangeAspect="1"/>
          </p:cNvPicPr>
          <p:nvPr/>
        </p:nvPicPr>
        <p:blipFill>
          <a:blip r:embed="rId2"/>
          <a:stretch>
            <a:fillRect/>
          </a:stretch>
        </p:blipFill>
        <p:spPr>
          <a:xfrm>
            <a:off x="3767667" y="3442207"/>
            <a:ext cx="6028266" cy="3050667"/>
          </a:xfrm>
          <a:prstGeom prst="rect">
            <a:avLst/>
          </a:prstGeom>
        </p:spPr>
      </p:pic>
    </p:spTree>
    <p:extLst>
      <p:ext uri="{BB962C8B-B14F-4D97-AF65-F5344CB8AC3E}">
        <p14:creationId xmlns:p14="http://schemas.microsoft.com/office/powerpoint/2010/main" val="42116932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8100D2-1A1C-27DD-A7F9-4635A12E0FC5}"/>
              </a:ext>
            </a:extLst>
          </p:cNvPr>
          <p:cNvSpPr>
            <a:spLocks noGrp="1"/>
          </p:cNvSpPr>
          <p:nvPr>
            <p:ph type="title"/>
          </p:nvPr>
        </p:nvSpPr>
        <p:spPr/>
        <p:txBody>
          <a:bodyPr/>
          <a:lstStyle/>
          <a:p>
            <a:r>
              <a:rPr lang="en-AU" dirty="0"/>
              <a:t>CCRA developed by ISO </a:t>
            </a:r>
            <a:endParaRPr lang="x-none" dirty="0"/>
          </a:p>
        </p:txBody>
      </p:sp>
      <p:sp>
        <p:nvSpPr>
          <p:cNvPr id="3" name="内容占位符 2">
            <a:extLst>
              <a:ext uri="{FF2B5EF4-FFF2-40B4-BE49-F238E27FC236}">
                <a16:creationId xmlns:a16="http://schemas.microsoft.com/office/drawing/2014/main" id="{1306D405-E59B-78CA-C61E-AE0D6EDCB124}"/>
              </a:ext>
            </a:extLst>
          </p:cNvPr>
          <p:cNvSpPr>
            <a:spLocks noGrp="1"/>
          </p:cNvSpPr>
          <p:nvPr>
            <p:ph idx="1"/>
          </p:nvPr>
        </p:nvSpPr>
        <p:spPr/>
        <p:txBody>
          <a:bodyPr>
            <a:normAutofit/>
          </a:bodyPr>
          <a:lstStyle/>
          <a:p>
            <a:r>
              <a:rPr lang="en-US" sz="3600" dirty="0">
                <a:highlight>
                  <a:srgbClr val="FFFF00"/>
                </a:highlight>
              </a:rPr>
              <a:t>ISO/IEC 17789:2014, Cloud computing – Reference architecture </a:t>
            </a:r>
          </a:p>
          <a:p>
            <a:pPr lvl="1"/>
            <a:r>
              <a:rPr lang="en-US" sz="3200" dirty="0"/>
              <a:t>diagrams and descriptions of how various aspects of cloud computing relate to one another and includes cloud computing roles, activities and functional components and their relationships.</a:t>
            </a:r>
          </a:p>
          <a:p>
            <a:r>
              <a:rPr lang="en-US" sz="3600" dirty="0"/>
              <a:t>This standard was last reviewed and confirmed in 2021.</a:t>
            </a:r>
          </a:p>
        </p:txBody>
      </p:sp>
    </p:spTree>
    <p:extLst>
      <p:ext uri="{BB962C8B-B14F-4D97-AF65-F5344CB8AC3E}">
        <p14:creationId xmlns:p14="http://schemas.microsoft.com/office/powerpoint/2010/main" val="17706246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2B5FD2-D2C8-232D-AC19-17B962DF02AD}"/>
              </a:ext>
            </a:extLst>
          </p:cNvPr>
          <p:cNvSpPr>
            <a:spLocks noGrp="1"/>
          </p:cNvSpPr>
          <p:nvPr>
            <p:ph type="title"/>
          </p:nvPr>
        </p:nvSpPr>
        <p:spPr/>
        <p:txBody>
          <a:bodyPr/>
          <a:lstStyle/>
          <a:p>
            <a:r>
              <a:rPr lang="en-AU" dirty="0"/>
              <a:t>Cloud computing actors</a:t>
            </a:r>
            <a:endParaRPr lang="x-none" dirty="0"/>
          </a:p>
        </p:txBody>
      </p:sp>
      <p:pic>
        <p:nvPicPr>
          <p:cNvPr id="5" name="图片 4">
            <a:extLst>
              <a:ext uri="{FF2B5EF4-FFF2-40B4-BE49-F238E27FC236}">
                <a16:creationId xmlns:a16="http://schemas.microsoft.com/office/drawing/2014/main" id="{C019AFAC-4F0D-28AB-F842-B1F0ECAE0CB3}"/>
              </a:ext>
            </a:extLst>
          </p:cNvPr>
          <p:cNvPicPr>
            <a:picLocks noChangeAspect="1"/>
          </p:cNvPicPr>
          <p:nvPr/>
        </p:nvPicPr>
        <p:blipFill>
          <a:blip r:embed="rId2"/>
          <a:stretch>
            <a:fillRect/>
          </a:stretch>
        </p:blipFill>
        <p:spPr>
          <a:xfrm>
            <a:off x="838200" y="1727376"/>
            <a:ext cx="10075524" cy="5130624"/>
          </a:xfrm>
          <a:prstGeom prst="rect">
            <a:avLst/>
          </a:prstGeom>
        </p:spPr>
      </p:pic>
    </p:spTree>
    <p:extLst>
      <p:ext uri="{BB962C8B-B14F-4D97-AF65-F5344CB8AC3E}">
        <p14:creationId xmlns:p14="http://schemas.microsoft.com/office/powerpoint/2010/main" val="39215945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77A88-70CF-2534-4687-D8F303E47628}"/>
              </a:ext>
            </a:extLst>
          </p:cNvPr>
          <p:cNvSpPr>
            <a:spLocks noGrp="1"/>
          </p:cNvSpPr>
          <p:nvPr>
            <p:ph type="title"/>
          </p:nvPr>
        </p:nvSpPr>
        <p:spPr/>
        <p:txBody>
          <a:bodyPr/>
          <a:lstStyle/>
          <a:p>
            <a:r>
              <a:rPr lang="en-AU" dirty="0"/>
              <a:t>Interactions between the actors</a:t>
            </a:r>
            <a:endParaRPr lang="x-none" dirty="0"/>
          </a:p>
        </p:txBody>
      </p:sp>
      <p:pic>
        <p:nvPicPr>
          <p:cNvPr id="5" name="图片 4">
            <a:extLst>
              <a:ext uri="{FF2B5EF4-FFF2-40B4-BE49-F238E27FC236}">
                <a16:creationId xmlns:a16="http://schemas.microsoft.com/office/drawing/2014/main" id="{BACBFEF8-365C-5821-5173-D4E8918EF8D8}"/>
              </a:ext>
            </a:extLst>
          </p:cNvPr>
          <p:cNvPicPr>
            <a:picLocks noChangeAspect="1"/>
          </p:cNvPicPr>
          <p:nvPr/>
        </p:nvPicPr>
        <p:blipFill>
          <a:blip r:embed="rId2"/>
          <a:stretch>
            <a:fillRect/>
          </a:stretch>
        </p:blipFill>
        <p:spPr>
          <a:xfrm>
            <a:off x="1325367" y="1778236"/>
            <a:ext cx="8384300" cy="5079764"/>
          </a:xfrm>
          <a:prstGeom prst="rect">
            <a:avLst/>
          </a:prstGeom>
        </p:spPr>
      </p:pic>
    </p:spTree>
    <p:extLst>
      <p:ext uri="{BB962C8B-B14F-4D97-AF65-F5344CB8AC3E}">
        <p14:creationId xmlns:p14="http://schemas.microsoft.com/office/powerpoint/2010/main" val="30394622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Importance of foundational standards</a:t>
            </a:r>
          </a:p>
        </p:txBody>
      </p:sp>
      <p:sp>
        <p:nvSpPr>
          <p:cNvPr id="3" name="Content Placeholder 2"/>
          <p:cNvSpPr>
            <a:spLocks noGrp="1"/>
          </p:cNvSpPr>
          <p:nvPr>
            <p:ph idx="1"/>
          </p:nvPr>
        </p:nvSpPr>
        <p:spPr/>
        <p:txBody>
          <a:bodyPr>
            <a:normAutofit/>
          </a:bodyPr>
          <a:lstStyle/>
          <a:p>
            <a:r>
              <a:rPr lang="en-GB" sz="3600" dirty="0"/>
              <a:t>Two foundational standards that deal with vocabulary and reference architecture </a:t>
            </a:r>
          </a:p>
          <a:p>
            <a:pPr lvl="1"/>
            <a:r>
              <a:rPr lang="en-GB" sz="3200" dirty="0"/>
              <a:t>ISO/IEC 17788:2014 “Information technology — Cloud computing — Overview and vocabulary” </a:t>
            </a:r>
          </a:p>
          <a:p>
            <a:pPr lvl="1"/>
            <a:r>
              <a:rPr lang="en-GB" sz="3200" dirty="0"/>
              <a:t>ISO/IEC 17789:2014 “Information technology — </a:t>
            </a:r>
            <a:r>
              <a:rPr lang="en-GB" sz="3200" dirty="0">
                <a:solidFill>
                  <a:srgbClr val="FF0000"/>
                </a:solidFill>
              </a:rPr>
              <a:t>Cloud computing — Reference architecture”. </a:t>
            </a:r>
          </a:p>
          <a:p>
            <a:r>
              <a:rPr lang="en-GB" sz="3600" dirty="0"/>
              <a:t>Essential for developing other standards </a:t>
            </a:r>
          </a:p>
        </p:txBody>
      </p:sp>
    </p:spTree>
    <p:extLst>
      <p:ext uri="{BB962C8B-B14F-4D97-AF65-F5344CB8AC3E}">
        <p14:creationId xmlns:p14="http://schemas.microsoft.com/office/powerpoint/2010/main" val="39163314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Reference Architecture</a:t>
            </a:r>
          </a:p>
        </p:txBody>
      </p:sp>
      <p:sp>
        <p:nvSpPr>
          <p:cNvPr id="3" name="Content Placeholder 2"/>
          <p:cNvSpPr>
            <a:spLocks noGrp="1"/>
          </p:cNvSpPr>
          <p:nvPr>
            <p:ph idx="1"/>
          </p:nvPr>
        </p:nvSpPr>
        <p:spPr/>
        <p:txBody>
          <a:bodyPr>
            <a:normAutofit lnSpcReduction="10000"/>
          </a:bodyPr>
          <a:lstStyle/>
          <a:p>
            <a:r>
              <a:rPr lang="en-US" sz="4800" dirty="0"/>
              <a:t>Defines the basic building blocks—architectural elements and their relationships—which make up the cloud </a:t>
            </a:r>
          </a:p>
          <a:p>
            <a:pPr lvl="1"/>
            <a:r>
              <a:rPr lang="en-US" sz="4400" dirty="0"/>
              <a:t>Cloud computing roles</a:t>
            </a:r>
          </a:p>
          <a:p>
            <a:pPr lvl="1"/>
            <a:r>
              <a:rPr lang="en-US" sz="4400" dirty="0"/>
              <a:t>Cloud computing activities</a:t>
            </a:r>
          </a:p>
          <a:p>
            <a:pPr lvl="1"/>
            <a:r>
              <a:rPr lang="en-US" sz="4400" dirty="0"/>
              <a:t>Cloud computing functional components and their relationships</a:t>
            </a:r>
          </a:p>
          <a:p>
            <a:endParaRPr lang="en-GB" sz="4800" dirty="0"/>
          </a:p>
        </p:txBody>
      </p:sp>
    </p:spTree>
    <p:extLst>
      <p:ext uri="{BB962C8B-B14F-4D97-AF65-F5344CB8AC3E}">
        <p14:creationId xmlns:p14="http://schemas.microsoft.com/office/powerpoint/2010/main" val="36874909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8100D2-1A1C-27DD-A7F9-4635A12E0FC5}"/>
              </a:ext>
            </a:extLst>
          </p:cNvPr>
          <p:cNvSpPr>
            <a:spLocks noGrp="1"/>
          </p:cNvSpPr>
          <p:nvPr>
            <p:ph type="title"/>
          </p:nvPr>
        </p:nvSpPr>
        <p:spPr/>
        <p:txBody>
          <a:bodyPr/>
          <a:lstStyle/>
          <a:p>
            <a:r>
              <a:rPr lang="en-AU" dirty="0"/>
              <a:t>CCRA developed by ISO </a:t>
            </a:r>
            <a:endParaRPr lang="x-none" dirty="0"/>
          </a:p>
        </p:txBody>
      </p:sp>
      <p:sp>
        <p:nvSpPr>
          <p:cNvPr id="3" name="内容占位符 2">
            <a:extLst>
              <a:ext uri="{FF2B5EF4-FFF2-40B4-BE49-F238E27FC236}">
                <a16:creationId xmlns:a16="http://schemas.microsoft.com/office/drawing/2014/main" id="{1306D405-E59B-78CA-C61E-AE0D6EDCB124}"/>
              </a:ext>
            </a:extLst>
          </p:cNvPr>
          <p:cNvSpPr>
            <a:spLocks noGrp="1"/>
          </p:cNvSpPr>
          <p:nvPr>
            <p:ph idx="1"/>
          </p:nvPr>
        </p:nvSpPr>
        <p:spPr/>
        <p:txBody>
          <a:bodyPr>
            <a:normAutofit/>
          </a:bodyPr>
          <a:lstStyle/>
          <a:p>
            <a:r>
              <a:rPr lang="en-US" sz="3600" dirty="0">
                <a:highlight>
                  <a:srgbClr val="FFFF00"/>
                </a:highlight>
              </a:rPr>
              <a:t>ISO/IEC 17789:2014, Cloud computing – Reference architecture </a:t>
            </a:r>
          </a:p>
          <a:p>
            <a:pPr lvl="1"/>
            <a:r>
              <a:rPr lang="en-US" sz="3200" dirty="0"/>
              <a:t>diagrams and descriptions of how various aspects of cloud computing relate to one another and includes cloud computing roles, activities and functional components and their relationships.</a:t>
            </a:r>
          </a:p>
          <a:p>
            <a:r>
              <a:rPr lang="en-US" sz="3600" dirty="0"/>
              <a:t>This standard was last reviewed and confirmed in 2021.</a:t>
            </a:r>
          </a:p>
        </p:txBody>
      </p:sp>
    </p:spTree>
    <p:extLst>
      <p:ext uri="{BB962C8B-B14F-4D97-AF65-F5344CB8AC3E}">
        <p14:creationId xmlns:p14="http://schemas.microsoft.com/office/powerpoint/2010/main" val="20037828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83478-6D73-711D-A1FC-21A4E5ABEA3D}"/>
              </a:ext>
            </a:extLst>
          </p:cNvPr>
          <p:cNvSpPr>
            <a:spLocks noGrp="1"/>
          </p:cNvSpPr>
          <p:nvPr>
            <p:ph type="title"/>
          </p:nvPr>
        </p:nvSpPr>
        <p:spPr/>
        <p:txBody>
          <a:bodyPr/>
          <a:lstStyle/>
          <a:p>
            <a:r>
              <a:rPr lang="en-AU" dirty="0"/>
              <a:t>Service deployment models</a:t>
            </a:r>
            <a:endParaRPr lang="x-none" dirty="0"/>
          </a:p>
        </p:txBody>
      </p:sp>
      <p:sp>
        <p:nvSpPr>
          <p:cNvPr id="3" name="内容占位符 2">
            <a:extLst>
              <a:ext uri="{FF2B5EF4-FFF2-40B4-BE49-F238E27FC236}">
                <a16:creationId xmlns:a16="http://schemas.microsoft.com/office/drawing/2014/main" id="{6D054718-F183-5F7E-4044-1878A474E7F3}"/>
              </a:ext>
            </a:extLst>
          </p:cNvPr>
          <p:cNvSpPr>
            <a:spLocks noGrp="1"/>
          </p:cNvSpPr>
          <p:nvPr>
            <p:ph idx="1"/>
          </p:nvPr>
        </p:nvSpPr>
        <p:spPr/>
        <p:txBody>
          <a:bodyPr>
            <a:normAutofit/>
          </a:bodyPr>
          <a:lstStyle/>
          <a:p>
            <a:r>
              <a:rPr lang="en-US" sz="3600" dirty="0"/>
              <a:t>A cloud infrastructure may be operated in one of the following deployment models</a:t>
            </a:r>
          </a:p>
          <a:p>
            <a:pPr lvl="1"/>
            <a:r>
              <a:rPr lang="en-US" sz="3200" dirty="0"/>
              <a:t>public cloud</a:t>
            </a:r>
          </a:p>
          <a:p>
            <a:pPr lvl="1"/>
            <a:r>
              <a:rPr lang="en-US" sz="3200" dirty="0"/>
              <a:t>private cloud</a:t>
            </a:r>
          </a:p>
          <a:p>
            <a:pPr lvl="1"/>
            <a:r>
              <a:rPr lang="en-US" sz="3200" dirty="0"/>
              <a:t>community cloud</a:t>
            </a:r>
          </a:p>
          <a:p>
            <a:pPr lvl="1"/>
            <a:r>
              <a:rPr lang="en-US" sz="3200" dirty="0"/>
              <a:t>hybrid cloud</a:t>
            </a:r>
          </a:p>
          <a:p>
            <a:r>
              <a:rPr lang="en-US" sz="3600" dirty="0"/>
              <a:t>The differences are based on how exclusive the computing resources are made to a Cloud Consumer</a:t>
            </a:r>
          </a:p>
          <a:p>
            <a:endParaRPr lang="x-none" sz="3600" dirty="0"/>
          </a:p>
        </p:txBody>
      </p:sp>
    </p:spTree>
    <p:extLst>
      <p:ext uri="{BB962C8B-B14F-4D97-AF65-F5344CB8AC3E}">
        <p14:creationId xmlns:p14="http://schemas.microsoft.com/office/powerpoint/2010/main" val="30643471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195A4A-4CE0-8529-E349-18A0A698F3FE}"/>
              </a:ext>
            </a:extLst>
          </p:cNvPr>
          <p:cNvSpPr>
            <a:spLocks noGrp="1"/>
          </p:cNvSpPr>
          <p:nvPr>
            <p:ph type="title"/>
          </p:nvPr>
        </p:nvSpPr>
        <p:spPr/>
        <p:txBody>
          <a:bodyPr/>
          <a:lstStyle/>
          <a:p>
            <a:r>
              <a:rPr lang="en-US" dirty="0"/>
              <a:t>Public cloud </a:t>
            </a:r>
            <a:endParaRPr lang="x-none" dirty="0"/>
          </a:p>
        </p:txBody>
      </p:sp>
      <p:sp>
        <p:nvSpPr>
          <p:cNvPr id="3" name="内容占位符 2">
            <a:extLst>
              <a:ext uri="{FF2B5EF4-FFF2-40B4-BE49-F238E27FC236}">
                <a16:creationId xmlns:a16="http://schemas.microsoft.com/office/drawing/2014/main" id="{0258E6FE-A3F7-D522-5690-DC27714C0DEE}"/>
              </a:ext>
            </a:extLst>
          </p:cNvPr>
          <p:cNvSpPr>
            <a:spLocks noGrp="1"/>
          </p:cNvSpPr>
          <p:nvPr>
            <p:ph idx="1"/>
          </p:nvPr>
        </p:nvSpPr>
        <p:spPr/>
        <p:txBody>
          <a:bodyPr>
            <a:normAutofit/>
          </a:bodyPr>
          <a:lstStyle/>
          <a:p>
            <a:r>
              <a:rPr lang="en-US" sz="4000" dirty="0"/>
              <a:t>A cloud in which the cloud infrastructure and computing resources are made available to the </a:t>
            </a:r>
            <a:r>
              <a:rPr lang="en-US" sz="4000" dirty="0">
                <a:solidFill>
                  <a:srgbClr val="FF0000"/>
                </a:solidFill>
              </a:rPr>
              <a:t>general public </a:t>
            </a:r>
            <a:r>
              <a:rPr lang="en-US" sz="4000" dirty="0"/>
              <a:t>over a public network</a:t>
            </a:r>
          </a:p>
          <a:p>
            <a:r>
              <a:rPr lang="en-US" sz="4000" dirty="0"/>
              <a:t>Owned by an organization selling cloud services,  and serves a diverse pool of clients</a:t>
            </a:r>
            <a:endParaRPr lang="x-none" sz="4000" dirty="0"/>
          </a:p>
        </p:txBody>
      </p:sp>
    </p:spTree>
    <p:extLst>
      <p:ext uri="{BB962C8B-B14F-4D97-AF65-F5344CB8AC3E}">
        <p14:creationId xmlns:p14="http://schemas.microsoft.com/office/powerpoint/2010/main" val="10980792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04F04-44CA-9D46-F950-66ADC483F7A1}"/>
              </a:ext>
            </a:extLst>
          </p:cNvPr>
          <p:cNvSpPr>
            <a:spLocks noGrp="1"/>
          </p:cNvSpPr>
          <p:nvPr>
            <p:ph type="title"/>
          </p:nvPr>
        </p:nvSpPr>
        <p:spPr/>
        <p:txBody>
          <a:bodyPr/>
          <a:lstStyle/>
          <a:p>
            <a:r>
              <a:rPr lang="en-AU" dirty="0"/>
              <a:t>Public cloud</a:t>
            </a:r>
            <a:endParaRPr lang="x-none" dirty="0"/>
          </a:p>
        </p:txBody>
      </p:sp>
      <p:pic>
        <p:nvPicPr>
          <p:cNvPr id="7" name="图片 6">
            <a:extLst>
              <a:ext uri="{FF2B5EF4-FFF2-40B4-BE49-F238E27FC236}">
                <a16:creationId xmlns:a16="http://schemas.microsoft.com/office/drawing/2014/main" id="{C4C15CE2-47A1-E2C4-FBF4-E80A0651D24E}"/>
              </a:ext>
            </a:extLst>
          </p:cNvPr>
          <p:cNvPicPr>
            <a:picLocks noChangeAspect="1"/>
          </p:cNvPicPr>
          <p:nvPr/>
        </p:nvPicPr>
        <p:blipFill>
          <a:blip r:embed="rId2"/>
          <a:stretch>
            <a:fillRect/>
          </a:stretch>
        </p:blipFill>
        <p:spPr>
          <a:xfrm>
            <a:off x="400050" y="2406775"/>
            <a:ext cx="11391900" cy="4181475"/>
          </a:xfrm>
          <a:prstGeom prst="rect">
            <a:avLst/>
          </a:prstGeom>
        </p:spPr>
      </p:pic>
    </p:spTree>
    <p:extLst>
      <p:ext uri="{BB962C8B-B14F-4D97-AF65-F5344CB8AC3E}">
        <p14:creationId xmlns:p14="http://schemas.microsoft.com/office/powerpoint/2010/main" val="42912895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83563D-FA04-A24E-4809-AD08F0FE4FB2}"/>
              </a:ext>
            </a:extLst>
          </p:cNvPr>
          <p:cNvSpPr>
            <a:spLocks noGrp="1"/>
          </p:cNvSpPr>
          <p:nvPr>
            <p:ph type="title"/>
          </p:nvPr>
        </p:nvSpPr>
        <p:spPr/>
        <p:txBody>
          <a:bodyPr/>
          <a:lstStyle/>
          <a:p>
            <a:r>
              <a:rPr lang="en-US" dirty="0"/>
              <a:t>Private cloud</a:t>
            </a:r>
            <a:endParaRPr lang="x-none" dirty="0"/>
          </a:p>
        </p:txBody>
      </p:sp>
      <p:sp>
        <p:nvSpPr>
          <p:cNvPr id="3" name="内容占位符 2">
            <a:extLst>
              <a:ext uri="{FF2B5EF4-FFF2-40B4-BE49-F238E27FC236}">
                <a16:creationId xmlns:a16="http://schemas.microsoft.com/office/drawing/2014/main" id="{ECDC97FD-3437-4F76-6EFA-94A8326063A9}"/>
              </a:ext>
            </a:extLst>
          </p:cNvPr>
          <p:cNvSpPr>
            <a:spLocks noGrp="1"/>
          </p:cNvSpPr>
          <p:nvPr>
            <p:ph idx="1"/>
          </p:nvPr>
        </p:nvSpPr>
        <p:spPr/>
        <p:txBody>
          <a:bodyPr>
            <a:normAutofit lnSpcReduction="10000"/>
          </a:bodyPr>
          <a:lstStyle/>
          <a:p>
            <a:r>
              <a:rPr lang="en-US" sz="3600" dirty="0"/>
              <a:t>A cloud that gives </a:t>
            </a:r>
            <a:r>
              <a:rPr lang="en-US" sz="3600" dirty="0">
                <a:solidFill>
                  <a:srgbClr val="FF0000"/>
                </a:solidFill>
              </a:rPr>
              <a:t>a single Cloud Consumer’s organization</a:t>
            </a:r>
            <a:r>
              <a:rPr lang="en-US" sz="3600" dirty="0"/>
              <a:t> the exclusive access to and usage of the infrastructure and computational resources</a:t>
            </a:r>
          </a:p>
          <a:p>
            <a:r>
              <a:rPr lang="en-US" sz="3600" dirty="0"/>
              <a:t>It may be managed either by the Cloud Consumer organization or by a third party</a:t>
            </a:r>
          </a:p>
          <a:p>
            <a:pPr lvl="1"/>
            <a:r>
              <a:rPr lang="en-US" sz="3200" dirty="0"/>
              <a:t>on-site private clouds - hosted on the organization’s premises </a:t>
            </a:r>
          </a:p>
          <a:p>
            <a:pPr lvl="1"/>
            <a:r>
              <a:rPr lang="en-US" sz="3200" dirty="0"/>
              <a:t>outsourced private clouds - outsourced to a hosting company</a:t>
            </a:r>
            <a:endParaRPr lang="x-none" sz="3200" dirty="0"/>
          </a:p>
        </p:txBody>
      </p:sp>
    </p:spTree>
    <p:extLst>
      <p:ext uri="{BB962C8B-B14F-4D97-AF65-F5344CB8AC3E}">
        <p14:creationId xmlns:p14="http://schemas.microsoft.com/office/powerpoint/2010/main" val="696942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177B25-3D67-F347-ED9D-4250C9834E54}"/>
              </a:ext>
            </a:extLst>
          </p:cNvPr>
          <p:cNvSpPr>
            <a:spLocks noGrp="1"/>
          </p:cNvSpPr>
          <p:nvPr>
            <p:ph type="title"/>
          </p:nvPr>
        </p:nvSpPr>
        <p:spPr/>
        <p:txBody>
          <a:bodyPr/>
          <a:lstStyle/>
          <a:p>
            <a:r>
              <a:rPr lang="en-AU" dirty="0"/>
              <a:t>Cloud customer/consumer</a:t>
            </a:r>
            <a:endParaRPr lang="x-none" dirty="0"/>
          </a:p>
        </p:txBody>
      </p:sp>
      <p:sp>
        <p:nvSpPr>
          <p:cNvPr id="3" name="内容占位符 2">
            <a:extLst>
              <a:ext uri="{FF2B5EF4-FFF2-40B4-BE49-F238E27FC236}">
                <a16:creationId xmlns:a16="http://schemas.microsoft.com/office/drawing/2014/main" id="{68C1BC44-A916-63FD-4B46-D7FEFAF35DD8}"/>
              </a:ext>
            </a:extLst>
          </p:cNvPr>
          <p:cNvSpPr>
            <a:spLocks noGrp="1"/>
          </p:cNvSpPr>
          <p:nvPr>
            <p:ph idx="1"/>
          </p:nvPr>
        </p:nvSpPr>
        <p:spPr/>
        <p:txBody>
          <a:bodyPr>
            <a:normAutofit/>
          </a:bodyPr>
          <a:lstStyle/>
          <a:p>
            <a:r>
              <a:rPr lang="en-US" sz="3600" dirty="0"/>
              <a:t>A cloud customer browses the service catalog from a cloud provider, requests the appropriate service, sets up service contracts with the cloud provider, and uses the service</a:t>
            </a:r>
          </a:p>
          <a:p>
            <a:r>
              <a:rPr lang="en-US" sz="3600" dirty="0"/>
              <a:t>The cloud consumer may be billed for the service provisioned, and needs to arrange payments accordingly</a:t>
            </a:r>
          </a:p>
          <a:p>
            <a:endParaRPr lang="en-US" sz="3600" dirty="0"/>
          </a:p>
        </p:txBody>
      </p:sp>
    </p:spTree>
    <p:extLst>
      <p:ext uri="{BB962C8B-B14F-4D97-AF65-F5344CB8AC3E}">
        <p14:creationId xmlns:p14="http://schemas.microsoft.com/office/powerpoint/2010/main" val="1096992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46BE1-DA12-D3B6-A763-3FDD25479FAC}"/>
              </a:ext>
            </a:extLst>
          </p:cNvPr>
          <p:cNvSpPr>
            <a:spLocks noGrp="1"/>
          </p:cNvSpPr>
          <p:nvPr>
            <p:ph type="title"/>
          </p:nvPr>
        </p:nvSpPr>
        <p:spPr/>
        <p:txBody>
          <a:bodyPr/>
          <a:lstStyle/>
          <a:p>
            <a:r>
              <a:rPr lang="en-AU" dirty="0"/>
              <a:t>On-site private cloud</a:t>
            </a:r>
            <a:endParaRPr lang="x-none" dirty="0"/>
          </a:p>
        </p:txBody>
      </p:sp>
      <p:sp>
        <p:nvSpPr>
          <p:cNvPr id="3" name="内容占位符 2">
            <a:extLst>
              <a:ext uri="{FF2B5EF4-FFF2-40B4-BE49-F238E27FC236}">
                <a16:creationId xmlns:a16="http://schemas.microsoft.com/office/drawing/2014/main" id="{FBA9DA70-86D6-32AB-D018-670B826181D9}"/>
              </a:ext>
            </a:extLst>
          </p:cNvPr>
          <p:cNvSpPr>
            <a:spLocks noGrp="1"/>
          </p:cNvSpPr>
          <p:nvPr>
            <p:ph idx="1"/>
          </p:nvPr>
        </p:nvSpPr>
        <p:spPr>
          <a:xfrm>
            <a:off x="838200" y="1825625"/>
            <a:ext cx="5352489" cy="4351338"/>
          </a:xfrm>
        </p:spPr>
        <p:txBody>
          <a:bodyPr>
            <a:normAutofit/>
          </a:bodyPr>
          <a:lstStyle/>
          <a:p>
            <a:r>
              <a:rPr lang="en-US" sz="4800" dirty="0"/>
              <a:t>Hosted on the organization’s premises </a:t>
            </a:r>
          </a:p>
          <a:p>
            <a:endParaRPr lang="x-none" sz="4800" dirty="0"/>
          </a:p>
        </p:txBody>
      </p:sp>
      <p:pic>
        <p:nvPicPr>
          <p:cNvPr id="5" name="图片 4">
            <a:extLst>
              <a:ext uri="{FF2B5EF4-FFF2-40B4-BE49-F238E27FC236}">
                <a16:creationId xmlns:a16="http://schemas.microsoft.com/office/drawing/2014/main" id="{1714FD27-9E2E-FFC5-0BD5-C9D54FF5F6E5}"/>
              </a:ext>
            </a:extLst>
          </p:cNvPr>
          <p:cNvPicPr>
            <a:picLocks noChangeAspect="1"/>
          </p:cNvPicPr>
          <p:nvPr/>
        </p:nvPicPr>
        <p:blipFill>
          <a:blip r:embed="rId2"/>
          <a:stretch>
            <a:fillRect/>
          </a:stretch>
        </p:blipFill>
        <p:spPr>
          <a:xfrm>
            <a:off x="6380251" y="1615164"/>
            <a:ext cx="5352489" cy="4772259"/>
          </a:xfrm>
          <a:prstGeom prst="rect">
            <a:avLst/>
          </a:prstGeom>
        </p:spPr>
      </p:pic>
    </p:spTree>
    <p:extLst>
      <p:ext uri="{BB962C8B-B14F-4D97-AF65-F5344CB8AC3E}">
        <p14:creationId xmlns:p14="http://schemas.microsoft.com/office/powerpoint/2010/main" val="7262291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46BE1-DA12-D3B6-A763-3FDD25479FAC}"/>
              </a:ext>
            </a:extLst>
          </p:cNvPr>
          <p:cNvSpPr>
            <a:spLocks noGrp="1"/>
          </p:cNvSpPr>
          <p:nvPr>
            <p:ph type="title"/>
          </p:nvPr>
        </p:nvSpPr>
        <p:spPr/>
        <p:txBody>
          <a:bodyPr/>
          <a:lstStyle/>
          <a:p>
            <a:r>
              <a:rPr lang="en-AU" dirty="0"/>
              <a:t>Outsourced private cloud</a:t>
            </a:r>
            <a:endParaRPr lang="x-none" dirty="0"/>
          </a:p>
        </p:txBody>
      </p:sp>
      <p:sp>
        <p:nvSpPr>
          <p:cNvPr id="3" name="内容占位符 2">
            <a:extLst>
              <a:ext uri="{FF2B5EF4-FFF2-40B4-BE49-F238E27FC236}">
                <a16:creationId xmlns:a16="http://schemas.microsoft.com/office/drawing/2014/main" id="{FBA9DA70-86D6-32AB-D018-670B826181D9}"/>
              </a:ext>
            </a:extLst>
          </p:cNvPr>
          <p:cNvSpPr>
            <a:spLocks noGrp="1"/>
          </p:cNvSpPr>
          <p:nvPr>
            <p:ph idx="1"/>
          </p:nvPr>
        </p:nvSpPr>
        <p:spPr>
          <a:xfrm>
            <a:off x="838200" y="1825625"/>
            <a:ext cx="4144766" cy="4351338"/>
          </a:xfrm>
        </p:spPr>
        <p:txBody>
          <a:bodyPr>
            <a:normAutofit/>
          </a:bodyPr>
          <a:lstStyle/>
          <a:p>
            <a:r>
              <a:rPr lang="en-US" sz="4000" dirty="0"/>
              <a:t>Outsourced to a hosting company</a:t>
            </a:r>
            <a:endParaRPr lang="x-none" sz="4000" dirty="0"/>
          </a:p>
        </p:txBody>
      </p:sp>
      <p:pic>
        <p:nvPicPr>
          <p:cNvPr id="6" name="图片 5">
            <a:extLst>
              <a:ext uri="{FF2B5EF4-FFF2-40B4-BE49-F238E27FC236}">
                <a16:creationId xmlns:a16="http://schemas.microsoft.com/office/drawing/2014/main" id="{28E7CAE7-73B4-D346-E118-72FA808A281A}"/>
              </a:ext>
            </a:extLst>
          </p:cNvPr>
          <p:cNvPicPr>
            <a:picLocks noChangeAspect="1"/>
          </p:cNvPicPr>
          <p:nvPr/>
        </p:nvPicPr>
        <p:blipFill>
          <a:blip r:embed="rId2"/>
          <a:stretch>
            <a:fillRect/>
          </a:stretch>
        </p:blipFill>
        <p:spPr>
          <a:xfrm>
            <a:off x="5619963" y="1690692"/>
            <a:ext cx="6243477" cy="4754537"/>
          </a:xfrm>
          <a:prstGeom prst="rect">
            <a:avLst/>
          </a:prstGeom>
        </p:spPr>
      </p:pic>
    </p:spTree>
    <p:extLst>
      <p:ext uri="{BB962C8B-B14F-4D97-AF65-F5344CB8AC3E}">
        <p14:creationId xmlns:p14="http://schemas.microsoft.com/office/powerpoint/2010/main" val="23529298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 (1)</a:t>
            </a:r>
          </a:p>
        </p:txBody>
      </p:sp>
      <p:sp>
        <p:nvSpPr>
          <p:cNvPr id="3" name="Content Placeholder 2"/>
          <p:cNvSpPr>
            <a:spLocks noGrp="1"/>
          </p:cNvSpPr>
          <p:nvPr>
            <p:ph idx="1"/>
          </p:nvPr>
        </p:nvSpPr>
        <p:spPr/>
        <p:txBody>
          <a:bodyPr>
            <a:normAutofit/>
          </a:bodyPr>
          <a:lstStyle/>
          <a:p>
            <a:r>
              <a:rPr lang="en-GB" sz="3600" dirty="0"/>
              <a:t>Standardization of cloud computing</a:t>
            </a:r>
          </a:p>
          <a:p>
            <a:pPr lvl="1"/>
            <a:r>
              <a:rPr lang="en-GB" sz="3200" dirty="0"/>
              <a:t>Standards ensure that goods or services produced in a specific industry come with consistent quality</a:t>
            </a:r>
          </a:p>
          <a:p>
            <a:pPr lvl="1"/>
            <a:r>
              <a:rPr lang="en-GB" sz="3200" dirty="0"/>
              <a:t>Many standards and specifications related to Cloud Computing have been developed by standards developing organizations</a:t>
            </a:r>
          </a:p>
          <a:p>
            <a:pPr lvl="1"/>
            <a:r>
              <a:rPr lang="en-GB" sz="3200" dirty="0"/>
              <a:t>Foundational standards that deal with vocabulary and reference architecture are essential for developing other standards</a:t>
            </a:r>
          </a:p>
        </p:txBody>
      </p:sp>
    </p:spTree>
    <p:extLst>
      <p:ext uri="{BB962C8B-B14F-4D97-AF65-F5344CB8AC3E}">
        <p14:creationId xmlns:p14="http://schemas.microsoft.com/office/powerpoint/2010/main" val="4356461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 (2)</a:t>
            </a:r>
          </a:p>
        </p:txBody>
      </p:sp>
      <p:sp>
        <p:nvSpPr>
          <p:cNvPr id="3" name="Content Placeholder 2"/>
          <p:cNvSpPr>
            <a:spLocks noGrp="1"/>
          </p:cNvSpPr>
          <p:nvPr>
            <p:ph idx="1"/>
          </p:nvPr>
        </p:nvSpPr>
        <p:spPr/>
        <p:txBody>
          <a:bodyPr>
            <a:noAutofit/>
          </a:bodyPr>
          <a:lstStyle/>
          <a:p>
            <a:r>
              <a:rPr lang="en-GB" sz="4000" dirty="0"/>
              <a:t>Cloud Computing Reference Architecture</a:t>
            </a:r>
          </a:p>
          <a:p>
            <a:pPr lvl="1"/>
            <a:r>
              <a:rPr lang="en-GB" sz="3600" dirty="0"/>
              <a:t>Cloud Computing Reference standard defines the basic building blocks—architectural elements and their relationships—which make up the cloud</a:t>
            </a:r>
          </a:p>
          <a:p>
            <a:pPr lvl="1"/>
            <a:r>
              <a:rPr lang="en-GB" sz="3600" dirty="0"/>
              <a:t>Cloud computing reference models were proposed by multiple cloud organizations and standard setting bodies</a:t>
            </a:r>
          </a:p>
        </p:txBody>
      </p:sp>
    </p:spTree>
    <p:extLst>
      <p:ext uri="{BB962C8B-B14F-4D97-AF65-F5344CB8AC3E}">
        <p14:creationId xmlns:p14="http://schemas.microsoft.com/office/powerpoint/2010/main" val="12914598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 (3)</a:t>
            </a:r>
          </a:p>
        </p:txBody>
      </p:sp>
      <p:sp>
        <p:nvSpPr>
          <p:cNvPr id="3" name="Content Placeholder 2"/>
          <p:cNvSpPr>
            <a:spLocks noGrp="1"/>
          </p:cNvSpPr>
          <p:nvPr>
            <p:ph idx="1"/>
          </p:nvPr>
        </p:nvSpPr>
        <p:spPr/>
        <p:txBody>
          <a:bodyPr>
            <a:normAutofit/>
          </a:bodyPr>
          <a:lstStyle/>
          <a:p>
            <a:r>
              <a:rPr lang="en-GB" sz="4000" dirty="0"/>
              <a:t>Cloud computing standards and laws in China</a:t>
            </a:r>
          </a:p>
          <a:p>
            <a:pPr lvl="1"/>
            <a:r>
              <a:rPr lang="en-GB" sz="3600" dirty="0"/>
              <a:t>China has developed a number of standards and laws that regulate the adoption of cloud computing technology in different aspects (security, privacy, financial and others)</a:t>
            </a:r>
          </a:p>
          <a:p>
            <a:pPr lvl="1"/>
            <a:r>
              <a:rPr lang="en-GB" sz="3600" dirty="0"/>
              <a:t>Chinese parties collaborate with international standard setting bodies</a:t>
            </a:r>
          </a:p>
        </p:txBody>
      </p:sp>
    </p:spTree>
    <p:extLst>
      <p:ext uri="{BB962C8B-B14F-4D97-AF65-F5344CB8AC3E}">
        <p14:creationId xmlns:p14="http://schemas.microsoft.com/office/powerpoint/2010/main" val="2781371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9510D3-6063-D698-6631-7840505A75FA}"/>
              </a:ext>
            </a:extLst>
          </p:cNvPr>
          <p:cNvSpPr>
            <a:spLocks noGrp="1"/>
          </p:cNvSpPr>
          <p:nvPr>
            <p:ph type="title"/>
          </p:nvPr>
        </p:nvSpPr>
        <p:spPr/>
        <p:txBody>
          <a:bodyPr/>
          <a:lstStyle/>
          <a:p>
            <a:r>
              <a:rPr lang="en-US" dirty="0"/>
              <a:t>Cloud services available to a cloud consumer </a:t>
            </a:r>
            <a:endParaRPr lang="x-none" dirty="0"/>
          </a:p>
        </p:txBody>
      </p:sp>
      <p:pic>
        <p:nvPicPr>
          <p:cNvPr id="4" name="图片 3">
            <a:extLst>
              <a:ext uri="{FF2B5EF4-FFF2-40B4-BE49-F238E27FC236}">
                <a16:creationId xmlns:a16="http://schemas.microsoft.com/office/drawing/2014/main" id="{EF7EF48F-9D0D-1111-DE3B-8F9B36CDB08E}"/>
              </a:ext>
            </a:extLst>
          </p:cNvPr>
          <p:cNvPicPr>
            <a:picLocks noChangeAspect="1"/>
          </p:cNvPicPr>
          <p:nvPr/>
        </p:nvPicPr>
        <p:blipFill>
          <a:blip r:embed="rId2"/>
          <a:stretch>
            <a:fillRect/>
          </a:stretch>
        </p:blipFill>
        <p:spPr>
          <a:xfrm>
            <a:off x="1975154" y="1434470"/>
            <a:ext cx="7811104" cy="5423530"/>
          </a:xfrm>
          <a:prstGeom prst="rect">
            <a:avLst/>
          </a:prstGeom>
        </p:spPr>
      </p:pic>
    </p:spTree>
    <p:extLst>
      <p:ext uri="{BB962C8B-B14F-4D97-AF65-F5344CB8AC3E}">
        <p14:creationId xmlns:p14="http://schemas.microsoft.com/office/powerpoint/2010/main" val="123902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80E50B-E245-0C9A-7C62-DB7D21E48248}"/>
              </a:ext>
            </a:extLst>
          </p:cNvPr>
          <p:cNvSpPr>
            <a:spLocks noGrp="1"/>
          </p:cNvSpPr>
          <p:nvPr>
            <p:ph type="title"/>
          </p:nvPr>
        </p:nvSpPr>
        <p:spPr>
          <a:xfrm>
            <a:off x="839788" y="457200"/>
            <a:ext cx="3932237" cy="962297"/>
          </a:xfrm>
        </p:spPr>
        <p:txBody>
          <a:bodyPr>
            <a:normAutofit/>
          </a:bodyPr>
          <a:lstStyle/>
          <a:p>
            <a:r>
              <a:rPr lang="en-AU" sz="4400" dirty="0"/>
              <a:t>SLA</a:t>
            </a:r>
            <a:endParaRPr lang="x-none" sz="4400" dirty="0"/>
          </a:p>
        </p:txBody>
      </p:sp>
      <p:sp>
        <p:nvSpPr>
          <p:cNvPr id="3" name="内容占位符 2">
            <a:extLst>
              <a:ext uri="{FF2B5EF4-FFF2-40B4-BE49-F238E27FC236}">
                <a16:creationId xmlns:a16="http://schemas.microsoft.com/office/drawing/2014/main" id="{5C22DFCE-804F-2947-1CCB-4325DE6E7B00}"/>
              </a:ext>
            </a:extLst>
          </p:cNvPr>
          <p:cNvSpPr>
            <a:spLocks noGrp="1"/>
          </p:cNvSpPr>
          <p:nvPr>
            <p:ph type="body" sz="half" idx="2"/>
          </p:nvPr>
        </p:nvSpPr>
        <p:spPr>
          <a:xfrm>
            <a:off x="839788" y="1907177"/>
            <a:ext cx="6026679" cy="3961811"/>
          </a:xfrm>
        </p:spPr>
        <p:txBody>
          <a:bodyPr>
            <a:normAutofit/>
          </a:bodyPr>
          <a:lstStyle/>
          <a:p>
            <a:pPr marL="285750" indent="-285750">
              <a:buFont typeface="Arial" panose="020B0604020202020204" pitchFamily="34" charset="0"/>
              <a:buChar char="•"/>
            </a:pPr>
            <a:r>
              <a:rPr lang="en-US" sz="3200" dirty="0"/>
              <a:t>A cloud customer has a formal contract or arrangement with a cloud provider to use IT resources made available by the cloud provider</a:t>
            </a:r>
          </a:p>
          <a:p>
            <a:pPr marL="285750" indent="-285750">
              <a:buFont typeface="Arial" panose="020B0604020202020204" pitchFamily="34" charset="0"/>
              <a:buChar char="•"/>
            </a:pPr>
            <a:r>
              <a:rPr lang="en-US" sz="3200" dirty="0"/>
              <a:t>A service-level agreement is a commitment between a service provider and a client</a:t>
            </a:r>
            <a:endParaRPr lang="x-none" sz="3200" dirty="0"/>
          </a:p>
        </p:txBody>
      </p:sp>
      <p:pic>
        <p:nvPicPr>
          <p:cNvPr id="4" name="图片 3">
            <a:extLst>
              <a:ext uri="{FF2B5EF4-FFF2-40B4-BE49-F238E27FC236}">
                <a16:creationId xmlns:a16="http://schemas.microsoft.com/office/drawing/2014/main" id="{95B4F435-B066-8A67-385D-15A3BF31E7BD}"/>
              </a:ext>
            </a:extLst>
          </p:cNvPr>
          <p:cNvPicPr>
            <a:picLocks noChangeAspect="1"/>
          </p:cNvPicPr>
          <p:nvPr/>
        </p:nvPicPr>
        <p:blipFill>
          <a:blip r:embed="rId2"/>
          <a:stretch>
            <a:fillRect/>
          </a:stretch>
        </p:blipFill>
        <p:spPr>
          <a:xfrm>
            <a:off x="7021852" y="1509844"/>
            <a:ext cx="3828786" cy="3828786"/>
          </a:xfrm>
          <a:prstGeom prst="rect">
            <a:avLst/>
          </a:prstGeom>
        </p:spPr>
      </p:pic>
    </p:spTree>
    <p:extLst>
      <p:ext uri="{BB962C8B-B14F-4D97-AF65-F5344CB8AC3E}">
        <p14:creationId xmlns:p14="http://schemas.microsoft.com/office/powerpoint/2010/main" val="1986427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1E01AB-9EEF-69D9-7A70-8DD40C129FC1}"/>
              </a:ext>
            </a:extLst>
          </p:cNvPr>
          <p:cNvSpPr>
            <a:spLocks noGrp="1"/>
          </p:cNvSpPr>
          <p:nvPr>
            <p:ph type="title"/>
          </p:nvPr>
        </p:nvSpPr>
        <p:spPr/>
        <p:txBody>
          <a:bodyPr/>
          <a:lstStyle/>
          <a:p>
            <a:r>
              <a:rPr lang="en-AU" dirty="0"/>
              <a:t>SLA</a:t>
            </a:r>
            <a:endParaRPr lang="x-none" dirty="0"/>
          </a:p>
        </p:txBody>
      </p:sp>
      <p:sp>
        <p:nvSpPr>
          <p:cNvPr id="3" name="内容占位符 2">
            <a:extLst>
              <a:ext uri="{FF2B5EF4-FFF2-40B4-BE49-F238E27FC236}">
                <a16:creationId xmlns:a16="http://schemas.microsoft.com/office/drawing/2014/main" id="{417A0ADB-6331-0F19-5D2A-2731A2877491}"/>
              </a:ext>
            </a:extLst>
          </p:cNvPr>
          <p:cNvSpPr>
            <a:spLocks noGrp="1"/>
          </p:cNvSpPr>
          <p:nvPr>
            <p:ph idx="1"/>
          </p:nvPr>
        </p:nvSpPr>
        <p:spPr/>
        <p:txBody>
          <a:bodyPr>
            <a:normAutofit/>
          </a:bodyPr>
          <a:lstStyle/>
          <a:p>
            <a:r>
              <a:rPr lang="en-US" dirty="0"/>
              <a:t>Cloud consumers need SLAs to specify the technical performance requirements fulfilled by a cloud provider</a:t>
            </a:r>
          </a:p>
          <a:p>
            <a:pPr lvl="1"/>
            <a:r>
              <a:rPr lang="en-US" dirty="0"/>
              <a:t>quality of service</a:t>
            </a:r>
          </a:p>
          <a:p>
            <a:pPr lvl="1"/>
            <a:r>
              <a:rPr lang="en-US" dirty="0"/>
              <a:t>security</a:t>
            </a:r>
          </a:p>
          <a:p>
            <a:pPr lvl="1"/>
            <a:r>
              <a:rPr lang="en-US" dirty="0"/>
              <a:t>remedies for performance failures</a:t>
            </a:r>
          </a:p>
          <a:p>
            <a:r>
              <a:rPr lang="en-US" dirty="0"/>
              <a:t>A cloud provider may also list in the SLAs limitations and obligations that cloud consumers must accept</a:t>
            </a:r>
          </a:p>
          <a:p>
            <a:r>
              <a:rPr lang="en-US" dirty="0"/>
              <a:t>Typically, a cloud provider’s pricing policy and SLAs are non-negotiable, unless the customer expects heavy usage and might be able to negotiate for better contracts.</a:t>
            </a:r>
          </a:p>
        </p:txBody>
      </p:sp>
    </p:spTree>
    <p:extLst>
      <p:ext uri="{BB962C8B-B14F-4D97-AF65-F5344CB8AC3E}">
        <p14:creationId xmlns:p14="http://schemas.microsoft.com/office/powerpoint/2010/main" val="3507575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FF0ADA-3FEC-6A13-9654-C30695B04D99}"/>
              </a:ext>
            </a:extLst>
          </p:cNvPr>
          <p:cNvSpPr>
            <a:spLocks noGrp="1"/>
          </p:cNvSpPr>
          <p:nvPr>
            <p:ph type="title"/>
          </p:nvPr>
        </p:nvSpPr>
        <p:spPr/>
        <p:txBody>
          <a:bodyPr/>
          <a:lstStyle/>
          <a:p>
            <a:r>
              <a:rPr lang="en-AU" dirty="0"/>
              <a:t>Operational stakeholders</a:t>
            </a:r>
            <a:endParaRPr lang="x-none" dirty="0"/>
          </a:p>
        </p:txBody>
      </p:sp>
      <p:sp>
        <p:nvSpPr>
          <p:cNvPr id="3" name="内容占位符 2">
            <a:extLst>
              <a:ext uri="{FF2B5EF4-FFF2-40B4-BE49-F238E27FC236}">
                <a16:creationId xmlns:a16="http://schemas.microsoft.com/office/drawing/2014/main" id="{EDC52C99-C4C6-C373-5AA6-167A9EDEE5EE}"/>
              </a:ext>
            </a:extLst>
          </p:cNvPr>
          <p:cNvSpPr>
            <a:spLocks noGrp="1"/>
          </p:cNvSpPr>
          <p:nvPr>
            <p:ph idx="1"/>
          </p:nvPr>
        </p:nvSpPr>
        <p:spPr/>
        <p:txBody>
          <a:bodyPr>
            <a:normAutofit/>
          </a:bodyPr>
          <a:lstStyle/>
          <a:p>
            <a:r>
              <a:rPr lang="en-AU" sz="4000" dirty="0"/>
              <a:t>Cloud providers</a:t>
            </a:r>
          </a:p>
          <a:p>
            <a:r>
              <a:rPr lang="en-AU" sz="4000" dirty="0"/>
              <a:t>Cloud customers</a:t>
            </a:r>
          </a:p>
          <a:p>
            <a:r>
              <a:rPr lang="en-AU" sz="4000" dirty="0"/>
              <a:t>End-users</a:t>
            </a:r>
          </a:p>
          <a:p>
            <a:r>
              <a:rPr lang="en-AU" sz="4000" dirty="0"/>
              <a:t>Cloud enablers</a:t>
            </a:r>
          </a:p>
          <a:p>
            <a:r>
              <a:rPr lang="en-AU" sz="4000" dirty="0"/>
              <a:t>Cloud resellers</a:t>
            </a:r>
          </a:p>
          <a:p>
            <a:r>
              <a:rPr lang="en-AU" sz="4000" dirty="0"/>
              <a:t>Third-party providers</a:t>
            </a:r>
          </a:p>
          <a:p>
            <a:endParaRPr lang="en-AU" sz="4000" dirty="0"/>
          </a:p>
          <a:p>
            <a:endParaRPr lang="x-none" sz="4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247" y="3148207"/>
            <a:ext cx="4165079" cy="726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5618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5299E-9085-D44A-9E29-F4040AA69252}"/>
              </a:ext>
            </a:extLst>
          </p:cNvPr>
          <p:cNvSpPr>
            <a:spLocks noGrp="1"/>
          </p:cNvSpPr>
          <p:nvPr>
            <p:ph type="title"/>
          </p:nvPr>
        </p:nvSpPr>
        <p:spPr/>
        <p:txBody>
          <a:bodyPr/>
          <a:lstStyle/>
          <a:p>
            <a:r>
              <a:rPr lang="en-AU" dirty="0"/>
              <a:t>End-user </a:t>
            </a:r>
            <a:endParaRPr lang="x-none" dirty="0"/>
          </a:p>
        </p:txBody>
      </p:sp>
      <p:sp>
        <p:nvSpPr>
          <p:cNvPr id="3" name="内容占位符 2">
            <a:extLst>
              <a:ext uri="{FF2B5EF4-FFF2-40B4-BE49-F238E27FC236}">
                <a16:creationId xmlns:a16="http://schemas.microsoft.com/office/drawing/2014/main" id="{DF590BF2-11B1-4C63-9AF0-73263F29AB99}"/>
              </a:ext>
            </a:extLst>
          </p:cNvPr>
          <p:cNvSpPr>
            <a:spLocks noGrp="1"/>
          </p:cNvSpPr>
          <p:nvPr>
            <p:ph idx="1"/>
          </p:nvPr>
        </p:nvSpPr>
        <p:spPr>
          <a:xfrm>
            <a:off x="838200" y="1834334"/>
            <a:ext cx="10515600" cy="4351338"/>
          </a:xfrm>
        </p:spPr>
        <p:txBody>
          <a:bodyPr>
            <a:normAutofit/>
          </a:bodyPr>
          <a:lstStyle/>
          <a:p>
            <a:r>
              <a:rPr lang="en-US" sz="3600" dirty="0"/>
              <a:t>People who simply use cloud services on an everyday basis</a:t>
            </a:r>
          </a:p>
          <a:p>
            <a:pPr lvl="1"/>
            <a:r>
              <a:rPr lang="en-US" sz="3200" dirty="0"/>
              <a:t>employees inside a company who are end users of the company’s cloud services</a:t>
            </a:r>
          </a:p>
          <a:p>
            <a:pPr lvl="1"/>
            <a:r>
              <a:rPr lang="en-US" sz="3200" dirty="0"/>
              <a:t>general public, connecting to cloud services designed for massive public consumption</a:t>
            </a:r>
          </a:p>
          <a:p>
            <a:r>
              <a:rPr lang="en-US" sz="3600" dirty="0"/>
              <a:t>Most end users have no special technical skills</a:t>
            </a:r>
            <a:endParaRPr lang="x-none" sz="3600" dirty="0"/>
          </a:p>
        </p:txBody>
      </p:sp>
      <p:pic>
        <p:nvPicPr>
          <p:cNvPr id="4" name="图片 3">
            <a:extLst>
              <a:ext uri="{FF2B5EF4-FFF2-40B4-BE49-F238E27FC236}">
                <a16:creationId xmlns:a16="http://schemas.microsoft.com/office/drawing/2014/main" id="{49A36149-C84C-81FF-82C8-8F119CE11C90}"/>
              </a:ext>
            </a:extLst>
          </p:cNvPr>
          <p:cNvPicPr>
            <a:picLocks noChangeAspect="1"/>
          </p:cNvPicPr>
          <p:nvPr/>
        </p:nvPicPr>
        <p:blipFill>
          <a:blip r:embed="rId2"/>
          <a:stretch>
            <a:fillRect/>
          </a:stretch>
        </p:blipFill>
        <p:spPr>
          <a:xfrm>
            <a:off x="10118773" y="4930383"/>
            <a:ext cx="1822855" cy="1398935"/>
          </a:xfrm>
          <a:prstGeom prst="rect">
            <a:avLst/>
          </a:prstGeom>
        </p:spPr>
      </p:pic>
    </p:spTree>
    <p:extLst>
      <p:ext uri="{BB962C8B-B14F-4D97-AF65-F5344CB8AC3E}">
        <p14:creationId xmlns:p14="http://schemas.microsoft.com/office/powerpoint/2010/main" val="3603631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E6A079-7258-335A-0E33-55C482E0CB8D}"/>
              </a:ext>
            </a:extLst>
          </p:cNvPr>
          <p:cNvSpPr>
            <a:spLocks noGrp="1"/>
          </p:cNvSpPr>
          <p:nvPr>
            <p:ph type="title"/>
          </p:nvPr>
        </p:nvSpPr>
        <p:spPr/>
        <p:txBody>
          <a:bodyPr/>
          <a:lstStyle/>
          <a:p>
            <a:r>
              <a:rPr lang="en-AU" dirty="0"/>
              <a:t>End user concerns</a:t>
            </a:r>
            <a:endParaRPr lang="x-none" dirty="0"/>
          </a:p>
        </p:txBody>
      </p:sp>
      <p:sp>
        <p:nvSpPr>
          <p:cNvPr id="3" name="内容占位符 2">
            <a:extLst>
              <a:ext uri="{FF2B5EF4-FFF2-40B4-BE49-F238E27FC236}">
                <a16:creationId xmlns:a16="http://schemas.microsoft.com/office/drawing/2014/main" id="{A6513241-6781-8928-E6AB-2CD0FA820CBB}"/>
              </a:ext>
            </a:extLst>
          </p:cNvPr>
          <p:cNvSpPr>
            <a:spLocks noGrp="1"/>
          </p:cNvSpPr>
          <p:nvPr>
            <p:ph idx="1"/>
          </p:nvPr>
        </p:nvSpPr>
        <p:spPr>
          <a:xfrm>
            <a:off x="838200" y="1817158"/>
            <a:ext cx="10515600" cy="4351338"/>
          </a:xfrm>
        </p:spPr>
        <p:txBody>
          <a:bodyPr>
            <a:normAutofit/>
          </a:bodyPr>
          <a:lstStyle/>
          <a:p>
            <a:r>
              <a:rPr lang="en-AU" sz="4000" dirty="0"/>
              <a:t>Security</a:t>
            </a:r>
          </a:p>
          <a:p>
            <a:r>
              <a:rPr lang="en-AU" sz="4000" dirty="0"/>
              <a:t>Privacy</a:t>
            </a:r>
          </a:p>
          <a:p>
            <a:r>
              <a:rPr lang="en-AU" sz="4000" dirty="0"/>
              <a:t>High availability</a:t>
            </a:r>
          </a:p>
          <a:p>
            <a:r>
              <a:rPr lang="en-AU" sz="4000" dirty="0"/>
              <a:t>Ease of use</a:t>
            </a:r>
          </a:p>
          <a:p>
            <a:r>
              <a:rPr lang="en-AU" sz="4000" dirty="0"/>
              <a:t>…</a:t>
            </a:r>
            <a:endParaRPr lang="x-none" sz="4000" dirty="0"/>
          </a:p>
        </p:txBody>
      </p:sp>
    </p:spTree>
    <p:extLst>
      <p:ext uri="{BB962C8B-B14F-4D97-AF65-F5344CB8AC3E}">
        <p14:creationId xmlns:p14="http://schemas.microsoft.com/office/powerpoint/2010/main" val="2229464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FF0ADA-3FEC-6A13-9654-C30695B04D99}"/>
              </a:ext>
            </a:extLst>
          </p:cNvPr>
          <p:cNvSpPr>
            <a:spLocks noGrp="1"/>
          </p:cNvSpPr>
          <p:nvPr>
            <p:ph type="title"/>
          </p:nvPr>
        </p:nvSpPr>
        <p:spPr/>
        <p:txBody>
          <a:bodyPr/>
          <a:lstStyle/>
          <a:p>
            <a:r>
              <a:rPr lang="en-AU" dirty="0"/>
              <a:t>Operational stakeholders</a:t>
            </a:r>
            <a:endParaRPr lang="x-none" dirty="0"/>
          </a:p>
        </p:txBody>
      </p:sp>
      <p:sp>
        <p:nvSpPr>
          <p:cNvPr id="3" name="内容占位符 2">
            <a:extLst>
              <a:ext uri="{FF2B5EF4-FFF2-40B4-BE49-F238E27FC236}">
                <a16:creationId xmlns:a16="http://schemas.microsoft.com/office/drawing/2014/main" id="{EDC52C99-C4C6-C373-5AA6-167A9EDEE5EE}"/>
              </a:ext>
            </a:extLst>
          </p:cNvPr>
          <p:cNvSpPr>
            <a:spLocks noGrp="1"/>
          </p:cNvSpPr>
          <p:nvPr>
            <p:ph idx="1"/>
          </p:nvPr>
        </p:nvSpPr>
        <p:spPr/>
        <p:txBody>
          <a:bodyPr>
            <a:normAutofit/>
          </a:bodyPr>
          <a:lstStyle/>
          <a:p>
            <a:r>
              <a:rPr lang="en-AU" sz="4000" dirty="0"/>
              <a:t>Cloud providers</a:t>
            </a:r>
          </a:p>
          <a:p>
            <a:r>
              <a:rPr lang="en-AU" sz="4000" dirty="0"/>
              <a:t>Cloud customers</a:t>
            </a:r>
          </a:p>
          <a:p>
            <a:r>
              <a:rPr lang="en-AU" sz="4000" dirty="0"/>
              <a:t>End-users</a:t>
            </a:r>
          </a:p>
          <a:p>
            <a:r>
              <a:rPr lang="en-AU" sz="4000" dirty="0"/>
              <a:t>Cloud enablers</a:t>
            </a:r>
          </a:p>
          <a:p>
            <a:r>
              <a:rPr lang="en-AU" sz="4000" dirty="0"/>
              <a:t>Cloud resellers</a:t>
            </a:r>
          </a:p>
          <a:p>
            <a:r>
              <a:rPr lang="en-AU" sz="4000" dirty="0"/>
              <a:t>Third-party providers</a:t>
            </a:r>
          </a:p>
          <a:p>
            <a:endParaRPr lang="en-AU" sz="4000" dirty="0"/>
          </a:p>
          <a:p>
            <a:endParaRPr lang="x-none" sz="4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50" y="1507298"/>
            <a:ext cx="4165079" cy="2338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4234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02631"/>
            <a:ext cx="10515600" cy="2852737"/>
          </a:xfrm>
        </p:spPr>
        <p:txBody>
          <a:bodyPr>
            <a:noAutofit/>
          </a:bodyPr>
          <a:lstStyle/>
          <a:p>
            <a:pPr algn="ctr"/>
            <a:r>
              <a:rPr lang="en-GB" sz="4800" dirty="0"/>
              <a:t>Topic 3:</a:t>
            </a:r>
            <a:br>
              <a:rPr lang="en-GB" sz="4800" dirty="0"/>
            </a:br>
            <a:r>
              <a:rPr lang="en-GB" sz="4800" dirty="0"/>
              <a:t>Cloud Stakeholders,</a:t>
            </a:r>
            <a:br>
              <a:rPr lang="en-GB" sz="4800" dirty="0"/>
            </a:br>
            <a:r>
              <a:rPr lang="en-GB" sz="4800" dirty="0"/>
              <a:t>Cloud Standardization, </a:t>
            </a:r>
            <a:br>
              <a:rPr lang="en-GB" sz="4800" dirty="0"/>
            </a:br>
            <a:r>
              <a:rPr lang="en-GB" sz="4800" dirty="0"/>
              <a:t>Cloud Computing Reference Architecture</a:t>
            </a:r>
            <a:endParaRPr lang="en-US" sz="4800" dirty="0"/>
          </a:p>
        </p:txBody>
      </p:sp>
    </p:spTree>
    <p:extLst>
      <p:ext uri="{BB962C8B-B14F-4D97-AF65-F5344CB8AC3E}">
        <p14:creationId xmlns:p14="http://schemas.microsoft.com/office/powerpoint/2010/main" val="1303687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 Rain Classroom -  </a:t>
            </a:r>
            <a:r>
              <a:rPr lang="zh-CN" altLang="en-US" dirty="0"/>
              <a:t>雨课堂</a:t>
            </a:r>
            <a:endParaRPr lang="en-GB" dirty="0"/>
          </a:p>
        </p:txBody>
      </p:sp>
      <p:sp>
        <p:nvSpPr>
          <p:cNvPr id="3" name="Content Placeholder 2"/>
          <p:cNvSpPr>
            <a:spLocks noGrp="1"/>
          </p:cNvSpPr>
          <p:nvPr>
            <p:ph idx="1"/>
          </p:nvPr>
        </p:nvSpPr>
        <p:spPr/>
        <p:txBody>
          <a:bodyPr>
            <a:normAutofit/>
          </a:bodyPr>
          <a:lstStyle/>
          <a:p>
            <a:r>
              <a:rPr lang="en-GB" dirty="0"/>
              <a:t>Rain Classroom is a cloud computing tool, which is jointly developed by </a:t>
            </a:r>
            <a:r>
              <a:rPr lang="en-GB" dirty="0">
                <a:highlight>
                  <a:srgbClr val="FFFF00"/>
                </a:highlight>
              </a:rPr>
              <a:t>Tsinghua University and </a:t>
            </a:r>
            <a:r>
              <a:rPr lang="en-GB" dirty="0" err="1">
                <a:highlight>
                  <a:srgbClr val="FFFF00"/>
                </a:highlight>
              </a:rPr>
              <a:t>XueTangX</a:t>
            </a:r>
            <a:r>
              <a:rPr lang="en-GB" dirty="0"/>
              <a:t>. </a:t>
            </a:r>
          </a:p>
          <a:p>
            <a:r>
              <a:rPr lang="en-GB" dirty="0">
                <a:highlight>
                  <a:srgbClr val="00FFFF"/>
                </a:highlight>
              </a:rPr>
              <a:t>HITSZ</a:t>
            </a:r>
            <a:r>
              <a:rPr lang="en-GB" dirty="0"/>
              <a:t> purchased a school membership that allows </a:t>
            </a:r>
            <a:r>
              <a:rPr lang="en-GB" dirty="0">
                <a:highlight>
                  <a:srgbClr val="00FF00"/>
                </a:highlight>
              </a:rPr>
              <a:t>HITSZ staff and students</a:t>
            </a:r>
            <a:r>
              <a:rPr lang="en-GB" dirty="0"/>
              <a:t> to access Rain Classroom functions</a:t>
            </a:r>
          </a:p>
          <a:p>
            <a:r>
              <a:rPr lang="en-GB" dirty="0"/>
              <a:t>In this scenario</a:t>
            </a:r>
          </a:p>
          <a:p>
            <a:pPr lvl="1"/>
            <a:r>
              <a:rPr lang="en-GB" dirty="0"/>
              <a:t>Who is </a:t>
            </a:r>
            <a:r>
              <a:rPr lang="en-GB" dirty="0">
                <a:highlight>
                  <a:srgbClr val="FFFF00"/>
                </a:highlight>
              </a:rPr>
              <a:t>cloud provider</a:t>
            </a:r>
            <a:r>
              <a:rPr lang="en-GB" dirty="0"/>
              <a:t>?</a:t>
            </a:r>
          </a:p>
          <a:p>
            <a:pPr lvl="1"/>
            <a:r>
              <a:rPr lang="en-GB" dirty="0"/>
              <a:t>Who is </a:t>
            </a:r>
            <a:r>
              <a:rPr lang="en-GB" dirty="0">
                <a:highlight>
                  <a:srgbClr val="00FFFF"/>
                </a:highlight>
              </a:rPr>
              <a:t>cloud customer</a:t>
            </a:r>
            <a:r>
              <a:rPr lang="en-GB" dirty="0"/>
              <a:t>?</a:t>
            </a:r>
          </a:p>
          <a:p>
            <a:pPr lvl="1"/>
            <a:r>
              <a:rPr lang="en-GB" dirty="0"/>
              <a:t>Who is </a:t>
            </a:r>
            <a:r>
              <a:rPr lang="en-GB" dirty="0">
                <a:highlight>
                  <a:srgbClr val="00FF00"/>
                </a:highlight>
              </a:rPr>
              <a:t>cloud end-user</a:t>
            </a:r>
            <a:r>
              <a:rPr lang="en-GB" dirty="0"/>
              <a:t>?</a:t>
            </a:r>
          </a:p>
        </p:txBody>
      </p:sp>
    </p:spTree>
    <p:extLst>
      <p:ext uri="{BB962C8B-B14F-4D97-AF65-F5344CB8AC3E}">
        <p14:creationId xmlns:p14="http://schemas.microsoft.com/office/powerpoint/2010/main" val="1246419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FF0ADA-3FEC-6A13-9654-C30695B04D99}"/>
              </a:ext>
            </a:extLst>
          </p:cNvPr>
          <p:cNvSpPr>
            <a:spLocks noGrp="1"/>
          </p:cNvSpPr>
          <p:nvPr>
            <p:ph type="title"/>
          </p:nvPr>
        </p:nvSpPr>
        <p:spPr/>
        <p:txBody>
          <a:bodyPr/>
          <a:lstStyle/>
          <a:p>
            <a:r>
              <a:rPr lang="en-AU" dirty="0"/>
              <a:t>Operational stakeholders</a:t>
            </a:r>
            <a:endParaRPr lang="x-none" dirty="0"/>
          </a:p>
        </p:txBody>
      </p:sp>
      <p:sp>
        <p:nvSpPr>
          <p:cNvPr id="3" name="内容占位符 2">
            <a:extLst>
              <a:ext uri="{FF2B5EF4-FFF2-40B4-BE49-F238E27FC236}">
                <a16:creationId xmlns:a16="http://schemas.microsoft.com/office/drawing/2014/main" id="{EDC52C99-C4C6-C373-5AA6-167A9EDEE5EE}"/>
              </a:ext>
            </a:extLst>
          </p:cNvPr>
          <p:cNvSpPr>
            <a:spLocks noGrp="1"/>
          </p:cNvSpPr>
          <p:nvPr>
            <p:ph idx="1"/>
          </p:nvPr>
        </p:nvSpPr>
        <p:spPr/>
        <p:txBody>
          <a:bodyPr>
            <a:normAutofit/>
          </a:bodyPr>
          <a:lstStyle/>
          <a:p>
            <a:r>
              <a:rPr lang="en-AU" sz="4000" dirty="0"/>
              <a:t>Cloud providers</a:t>
            </a:r>
          </a:p>
          <a:p>
            <a:r>
              <a:rPr lang="en-AU" sz="4000" dirty="0"/>
              <a:t>Cloud customers</a:t>
            </a:r>
          </a:p>
          <a:p>
            <a:r>
              <a:rPr lang="en-AU" sz="4000" dirty="0"/>
              <a:t>End-users</a:t>
            </a:r>
          </a:p>
          <a:p>
            <a:r>
              <a:rPr lang="en-AU" sz="4000" dirty="0"/>
              <a:t>Cloud enablers</a:t>
            </a:r>
          </a:p>
          <a:p>
            <a:r>
              <a:rPr lang="en-AU" sz="4000" dirty="0"/>
              <a:t>Cloud resellers</a:t>
            </a:r>
          </a:p>
          <a:p>
            <a:r>
              <a:rPr lang="en-AU" sz="4000" dirty="0"/>
              <a:t>Third-party providers</a:t>
            </a:r>
          </a:p>
          <a:p>
            <a:endParaRPr lang="en-AU" sz="4000" dirty="0"/>
          </a:p>
          <a:p>
            <a:endParaRPr lang="x-none" sz="4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422" y="3770337"/>
            <a:ext cx="5167162" cy="220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9420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2B83D-B611-274F-4C3F-FFE57396446E}"/>
              </a:ext>
            </a:extLst>
          </p:cNvPr>
          <p:cNvSpPr>
            <a:spLocks noGrp="1"/>
          </p:cNvSpPr>
          <p:nvPr>
            <p:ph type="title"/>
          </p:nvPr>
        </p:nvSpPr>
        <p:spPr/>
        <p:txBody>
          <a:bodyPr/>
          <a:lstStyle/>
          <a:p>
            <a:r>
              <a:rPr lang="en-AU" dirty="0"/>
              <a:t>Cloud enabler</a:t>
            </a:r>
            <a:endParaRPr lang="x-none" dirty="0"/>
          </a:p>
        </p:txBody>
      </p:sp>
      <p:sp>
        <p:nvSpPr>
          <p:cNvPr id="3" name="内容占位符 2">
            <a:extLst>
              <a:ext uri="{FF2B5EF4-FFF2-40B4-BE49-F238E27FC236}">
                <a16:creationId xmlns:a16="http://schemas.microsoft.com/office/drawing/2014/main" id="{C51D81E5-1E79-F8BB-64D3-284EB3143EB8}"/>
              </a:ext>
            </a:extLst>
          </p:cNvPr>
          <p:cNvSpPr>
            <a:spLocks noGrp="1"/>
          </p:cNvSpPr>
          <p:nvPr>
            <p:ph idx="1"/>
          </p:nvPr>
        </p:nvSpPr>
        <p:spPr/>
        <p:txBody>
          <a:bodyPr>
            <a:normAutofit/>
          </a:bodyPr>
          <a:lstStyle/>
          <a:p>
            <a:r>
              <a:rPr lang="en-US" sz="3600" dirty="0"/>
              <a:t>Cloud enablers are information technology (IT) firms that create hardware, software, storage devices, networking equipment, and other related cloud environment components</a:t>
            </a:r>
          </a:p>
        </p:txBody>
      </p:sp>
    </p:spTree>
    <p:extLst>
      <p:ext uri="{BB962C8B-B14F-4D97-AF65-F5344CB8AC3E}">
        <p14:creationId xmlns:p14="http://schemas.microsoft.com/office/powerpoint/2010/main" val="4147692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2B83D-B611-274F-4C3F-FFE57396446E}"/>
              </a:ext>
            </a:extLst>
          </p:cNvPr>
          <p:cNvSpPr>
            <a:spLocks noGrp="1"/>
          </p:cNvSpPr>
          <p:nvPr>
            <p:ph type="title"/>
          </p:nvPr>
        </p:nvSpPr>
        <p:spPr/>
        <p:txBody>
          <a:bodyPr/>
          <a:lstStyle/>
          <a:p>
            <a:r>
              <a:rPr lang="en-AU" dirty="0"/>
              <a:t>Cloud enabler example</a:t>
            </a:r>
            <a:endParaRPr lang="x-none" dirty="0"/>
          </a:p>
        </p:txBody>
      </p:sp>
      <p:sp>
        <p:nvSpPr>
          <p:cNvPr id="3" name="内容占位符 2">
            <a:extLst>
              <a:ext uri="{FF2B5EF4-FFF2-40B4-BE49-F238E27FC236}">
                <a16:creationId xmlns:a16="http://schemas.microsoft.com/office/drawing/2014/main" id="{C51D81E5-1E79-F8BB-64D3-284EB3143EB8}"/>
              </a:ext>
            </a:extLst>
          </p:cNvPr>
          <p:cNvSpPr>
            <a:spLocks noGrp="1"/>
          </p:cNvSpPr>
          <p:nvPr>
            <p:ph idx="1"/>
          </p:nvPr>
        </p:nvSpPr>
        <p:spPr>
          <a:xfrm>
            <a:off x="838200" y="1800225"/>
            <a:ext cx="10515600" cy="4351338"/>
          </a:xfrm>
        </p:spPr>
        <p:txBody>
          <a:bodyPr>
            <a:normAutofit/>
          </a:bodyPr>
          <a:lstStyle/>
          <a:p>
            <a:r>
              <a:rPr lang="en-US" sz="3600" dirty="0"/>
              <a:t>An organization that manufactures virtualization hypervisors that enable virtual machines (VMs) is a cloud enabler</a:t>
            </a:r>
          </a:p>
          <a:p>
            <a:pPr lvl="1"/>
            <a:r>
              <a:rPr lang="en-US" sz="3200" b="0" i="0" dirty="0">
                <a:solidFill>
                  <a:srgbClr val="3A3A3A"/>
                </a:solidFill>
                <a:effectLst/>
                <a:latin typeface="-apple-system"/>
              </a:rPr>
              <a:t>A hypervisor is hardware, software, or firmware capable of creating virtual machines and then managing and allocating resources to them</a:t>
            </a:r>
            <a:endParaRPr lang="x-none" sz="3200" dirty="0"/>
          </a:p>
          <a:p>
            <a:endParaRPr lang="en-US" sz="3600" dirty="0"/>
          </a:p>
        </p:txBody>
      </p:sp>
      <p:pic>
        <p:nvPicPr>
          <p:cNvPr id="4" name="Picture 2" descr="What is virtualization and how it works | Iran, Islamic Republic of |  Cloud4U">
            <a:extLst>
              <a:ext uri="{FF2B5EF4-FFF2-40B4-BE49-F238E27FC236}">
                <a16:creationId xmlns:a16="http://schemas.microsoft.com/office/drawing/2014/main" id="{ABCD506C-CEBD-EB39-0FCD-34C900D0F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361" y="4713962"/>
            <a:ext cx="3805656" cy="213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501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2B83D-B611-274F-4C3F-FFE57396446E}"/>
              </a:ext>
            </a:extLst>
          </p:cNvPr>
          <p:cNvSpPr>
            <a:spLocks noGrp="1"/>
          </p:cNvSpPr>
          <p:nvPr>
            <p:ph type="title"/>
          </p:nvPr>
        </p:nvSpPr>
        <p:spPr/>
        <p:txBody>
          <a:bodyPr/>
          <a:lstStyle/>
          <a:p>
            <a:r>
              <a:rPr lang="en-AU" dirty="0"/>
              <a:t>Cloud enabler vs cloud provider</a:t>
            </a:r>
            <a:endParaRPr lang="x-none" dirty="0"/>
          </a:p>
        </p:txBody>
      </p:sp>
      <p:sp>
        <p:nvSpPr>
          <p:cNvPr id="3" name="内容占位符 2">
            <a:extLst>
              <a:ext uri="{FF2B5EF4-FFF2-40B4-BE49-F238E27FC236}">
                <a16:creationId xmlns:a16="http://schemas.microsoft.com/office/drawing/2014/main" id="{C51D81E5-1E79-F8BB-64D3-284EB3143EB8}"/>
              </a:ext>
            </a:extLst>
          </p:cNvPr>
          <p:cNvSpPr>
            <a:spLocks noGrp="1"/>
          </p:cNvSpPr>
          <p:nvPr>
            <p:ph idx="1"/>
          </p:nvPr>
        </p:nvSpPr>
        <p:spPr/>
        <p:txBody>
          <a:bodyPr>
            <a:normAutofit/>
          </a:bodyPr>
          <a:lstStyle/>
          <a:p>
            <a:r>
              <a:rPr lang="en-US" sz="4000" b="0" i="0" dirty="0">
                <a:solidFill>
                  <a:srgbClr val="2E3444"/>
                </a:solidFill>
                <a:effectLst/>
                <a:latin typeface="Lato" panose="020F0502020204030203" pitchFamily="34" charset="0"/>
              </a:rPr>
              <a:t>A cloud enabler is different from a cloud service provider </a:t>
            </a:r>
          </a:p>
          <a:p>
            <a:pPr lvl="1"/>
            <a:r>
              <a:rPr lang="en-US" sz="3600" b="0" i="0" dirty="0">
                <a:solidFill>
                  <a:srgbClr val="2E3444"/>
                </a:solidFill>
                <a:effectLst/>
                <a:latin typeface="Lato" panose="020F0502020204030203" pitchFamily="34" charset="0"/>
              </a:rPr>
              <a:t>Cloud service providers use the technologies built by cloud enablers to deliver cloud-based services to end-users</a:t>
            </a:r>
            <a:endParaRPr lang="x-none" sz="3600" dirty="0"/>
          </a:p>
        </p:txBody>
      </p:sp>
    </p:spTree>
    <p:extLst>
      <p:ext uri="{BB962C8B-B14F-4D97-AF65-F5344CB8AC3E}">
        <p14:creationId xmlns:p14="http://schemas.microsoft.com/office/powerpoint/2010/main" val="2484810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FE34EB-7941-6BB6-5F5B-FC46494F9E7B}"/>
              </a:ext>
            </a:extLst>
          </p:cNvPr>
          <p:cNvSpPr>
            <a:spLocks noGrp="1"/>
          </p:cNvSpPr>
          <p:nvPr>
            <p:ph type="title"/>
          </p:nvPr>
        </p:nvSpPr>
        <p:spPr/>
        <p:txBody>
          <a:bodyPr/>
          <a:lstStyle/>
          <a:p>
            <a:r>
              <a:rPr lang="en-US" dirty="0"/>
              <a:t>Why are cloud enablers important?</a:t>
            </a:r>
            <a:endParaRPr lang="x-none" dirty="0"/>
          </a:p>
        </p:txBody>
      </p:sp>
      <p:sp>
        <p:nvSpPr>
          <p:cNvPr id="3" name="内容占位符 2">
            <a:extLst>
              <a:ext uri="{FF2B5EF4-FFF2-40B4-BE49-F238E27FC236}">
                <a16:creationId xmlns:a16="http://schemas.microsoft.com/office/drawing/2014/main" id="{8851A90E-CE5E-5852-5E5C-C053750FACBF}"/>
              </a:ext>
            </a:extLst>
          </p:cNvPr>
          <p:cNvSpPr>
            <a:spLocks noGrp="1"/>
          </p:cNvSpPr>
          <p:nvPr>
            <p:ph idx="1"/>
          </p:nvPr>
        </p:nvSpPr>
        <p:spPr/>
        <p:txBody>
          <a:bodyPr>
            <a:normAutofit/>
          </a:bodyPr>
          <a:lstStyle/>
          <a:p>
            <a:r>
              <a:rPr lang="en-US" sz="4000" dirty="0"/>
              <a:t>Cloud enablers serve as the backbone for cloud products and services offered by a </a:t>
            </a:r>
            <a:r>
              <a:rPr lang="en-US" sz="4000" dirty="0">
                <a:highlight>
                  <a:srgbClr val="FFFF00"/>
                </a:highlight>
              </a:rPr>
              <a:t>cloud provider</a:t>
            </a:r>
          </a:p>
          <a:p>
            <a:pPr lvl="1"/>
            <a:r>
              <a:rPr lang="en-US" sz="3600" dirty="0"/>
              <a:t>Developing a scalable, reliable, and robust cloud computing service is complex and requires many technical skills and hard work</a:t>
            </a:r>
          </a:p>
          <a:p>
            <a:pPr lvl="1"/>
            <a:r>
              <a:rPr lang="en-US" sz="3600" dirty="0"/>
              <a:t>Let a company build, deploy, integrate, and deliver cloud computing solutions</a:t>
            </a:r>
          </a:p>
        </p:txBody>
      </p:sp>
    </p:spTree>
    <p:extLst>
      <p:ext uri="{BB962C8B-B14F-4D97-AF65-F5344CB8AC3E}">
        <p14:creationId xmlns:p14="http://schemas.microsoft.com/office/powerpoint/2010/main" val="1852635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FE34EB-7941-6BB6-5F5B-FC46494F9E7B}"/>
              </a:ext>
            </a:extLst>
          </p:cNvPr>
          <p:cNvSpPr>
            <a:spLocks noGrp="1"/>
          </p:cNvSpPr>
          <p:nvPr>
            <p:ph type="title"/>
          </p:nvPr>
        </p:nvSpPr>
        <p:spPr/>
        <p:txBody>
          <a:bodyPr/>
          <a:lstStyle/>
          <a:p>
            <a:r>
              <a:rPr lang="en-US" dirty="0"/>
              <a:t>Why are cloud enablers important?</a:t>
            </a:r>
            <a:endParaRPr lang="x-none" dirty="0"/>
          </a:p>
        </p:txBody>
      </p:sp>
      <p:sp>
        <p:nvSpPr>
          <p:cNvPr id="3" name="内容占位符 2">
            <a:extLst>
              <a:ext uri="{FF2B5EF4-FFF2-40B4-BE49-F238E27FC236}">
                <a16:creationId xmlns:a16="http://schemas.microsoft.com/office/drawing/2014/main" id="{8851A90E-CE5E-5852-5E5C-C053750FACBF}"/>
              </a:ext>
            </a:extLst>
          </p:cNvPr>
          <p:cNvSpPr>
            <a:spLocks noGrp="1"/>
          </p:cNvSpPr>
          <p:nvPr>
            <p:ph idx="1"/>
          </p:nvPr>
        </p:nvSpPr>
        <p:spPr/>
        <p:txBody>
          <a:bodyPr>
            <a:normAutofit/>
          </a:bodyPr>
          <a:lstStyle/>
          <a:p>
            <a:r>
              <a:rPr lang="en-US" sz="4000" dirty="0"/>
              <a:t>Cloud enablers make it possible for the </a:t>
            </a:r>
            <a:r>
              <a:rPr lang="en-US" sz="4000" dirty="0">
                <a:highlight>
                  <a:srgbClr val="FFFF00"/>
                </a:highlight>
              </a:rPr>
              <a:t>cloud customers</a:t>
            </a:r>
            <a:r>
              <a:rPr lang="en-US" sz="4000" dirty="0"/>
              <a:t> to move their resources to the cloud</a:t>
            </a:r>
            <a:endParaRPr lang="x-none" sz="4000" dirty="0"/>
          </a:p>
          <a:p>
            <a:pPr lvl="1"/>
            <a:r>
              <a:rPr lang="en-US" sz="3600" dirty="0"/>
              <a:t>Cloud enablers play a critical role in coming up with cloud strategies, service selection, and cloud app development and infrastructure establishment</a:t>
            </a:r>
          </a:p>
          <a:p>
            <a:pPr lvl="1"/>
            <a:r>
              <a:rPr lang="en-US" sz="3600" dirty="0"/>
              <a:t>A cloud enabler is a huge part of building, deploying, integrating, and delivering cloud computing solutions</a:t>
            </a:r>
          </a:p>
        </p:txBody>
      </p:sp>
    </p:spTree>
    <p:extLst>
      <p:ext uri="{BB962C8B-B14F-4D97-AF65-F5344CB8AC3E}">
        <p14:creationId xmlns:p14="http://schemas.microsoft.com/office/powerpoint/2010/main" val="2521195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B2BE13-BB5A-E0FD-34CC-FF27AB0A0DE1}"/>
              </a:ext>
            </a:extLst>
          </p:cNvPr>
          <p:cNvSpPr>
            <a:spLocks noGrp="1"/>
          </p:cNvSpPr>
          <p:nvPr>
            <p:ph type="title"/>
          </p:nvPr>
        </p:nvSpPr>
        <p:spPr/>
        <p:txBody>
          <a:bodyPr/>
          <a:lstStyle/>
          <a:p>
            <a:r>
              <a:rPr lang="en-AU" dirty="0"/>
              <a:t>Cloud reseller</a:t>
            </a:r>
            <a:endParaRPr lang="x-none" dirty="0"/>
          </a:p>
        </p:txBody>
      </p:sp>
      <p:sp>
        <p:nvSpPr>
          <p:cNvPr id="3" name="内容占位符 2">
            <a:extLst>
              <a:ext uri="{FF2B5EF4-FFF2-40B4-BE49-F238E27FC236}">
                <a16:creationId xmlns:a16="http://schemas.microsoft.com/office/drawing/2014/main" id="{C652A3C0-F566-EE74-C5C4-B52E7DEBA46E}"/>
              </a:ext>
            </a:extLst>
          </p:cNvPr>
          <p:cNvSpPr>
            <a:spLocks noGrp="1"/>
          </p:cNvSpPr>
          <p:nvPr>
            <p:ph idx="1"/>
          </p:nvPr>
        </p:nvSpPr>
        <p:spPr/>
        <p:txBody>
          <a:bodyPr>
            <a:normAutofit/>
          </a:bodyPr>
          <a:lstStyle/>
          <a:p>
            <a:r>
              <a:rPr lang="en-US" sz="4400" dirty="0"/>
              <a:t>A cloud reseller is a service provider who buys cloud computing products and services from major providers like AWS or Google, which they then resell to their own customers</a:t>
            </a:r>
          </a:p>
        </p:txBody>
      </p:sp>
    </p:spTree>
    <p:extLst>
      <p:ext uri="{BB962C8B-B14F-4D97-AF65-F5344CB8AC3E}">
        <p14:creationId xmlns:p14="http://schemas.microsoft.com/office/powerpoint/2010/main" val="901172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B2BE13-BB5A-E0FD-34CC-FF27AB0A0DE1}"/>
              </a:ext>
            </a:extLst>
          </p:cNvPr>
          <p:cNvSpPr>
            <a:spLocks noGrp="1"/>
          </p:cNvSpPr>
          <p:nvPr>
            <p:ph type="title"/>
          </p:nvPr>
        </p:nvSpPr>
        <p:spPr/>
        <p:txBody>
          <a:bodyPr/>
          <a:lstStyle/>
          <a:p>
            <a:r>
              <a:rPr lang="en-AU" dirty="0"/>
              <a:t>Cloud reseller</a:t>
            </a:r>
            <a:endParaRPr lang="x-none" dirty="0"/>
          </a:p>
        </p:txBody>
      </p:sp>
      <p:sp>
        <p:nvSpPr>
          <p:cNvPr id="3" name="内容占位符 2">
            <a:extLst>
              <a:ext uri="{FF2B5EF4-FFF2-40B4-BE49-F238E27FC236}">
                <a16:creationId xmlns:a16="http://schemas.microsoft.com/office/drawing/2014/main" id="{C652A3C0-F566-EE74-C5C4-B52E7DEBA46E}"/>
              </a:ext>
            </a:extLst>
          </p:cNvPr>
          <p:cNvSpPr>
            <a:spLocks noGrp="1"/>
          </p:cNvSpPr>
          <p:nvPr>
            <p:ph idx="1"/>
          </p:nvPr>
        </p:nvSpPr>
        <p:spPr/>
        <p:txBody>
          <a:bodyPr>
            <a:normAutofit/>
          </a:bodyPr>
          <a:lstStyle/>
          <a:p>
            <a:r>
              <a:rPr lang="en-US" sz="4400" dirty="0"/>
              <a:t>A cloud computing reseller acts as a valued added reseller (VAR) when they combine and/or complement the cloud product/service with additional value or functionality. </a:t>
            </a:r>
          </a:p>
        </p:txBody>
      </p:sp>
    </p:spTree>
    <p:extLst>
      <p:ext uri="{BB962C8B-B14F-4D97-AF65-F5344CB8AC3E}">
        <p14:creationId xmlns:p14="http://schemas.microsoft.com/office/powerpoint/2010/main" val="4040429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B2BE13-BB5A-E0FD-34CC-FF27AB0A0DE1}"/>
              </a:ext>
            </a:extLst>
          </p:cNvPr>
          <p:cNvSpPr>
            <a:spLocks noGrp="1"/>
          </p:cNvSpPr>
          <p:nvPr>
            <p:ph type="title"/>
          </p:nvPr>
        </p:nvSpPr>
        <p:spPr/>
        <p:txBody>
          <a:bodyPr/>
          <a:lstStyle/>
          <a:p>
            <a:r>
              <a:rPr lang="en-AU" dirty="0"/>
              <a:t>Cloud reseller - example</a:t>
            </a:r>
            <a:endParaRPr lang="x-none" dirty="0"/>
          </a:p>
        </p:txBody>
      </p:sp>
      <p:sp>
        <p:nvSpPr>
          <p:cNvPr id="3" name="内容占位符 2">
            <a:extLst>
              <a:ext uri="{FF2B5EF4-FFF2-40B4-BE49-F238E27FC236}">
                <a16:creationId xmlns:a16="http://schemas.microsoft.com/office/drawing/2014/main" id="{C652A3C0-F566-EE74-C5C4-B52E7DEBA46E}"/>
              </a:ext>
            </a:extLst>
          </p:cNvPr>
          <p:cNvSpPr>
            <a:spLocks noGrp="1"/>
          </p:cNvSpPr>
          <p:nvPr>
            <p:ph idx="1"/>
          </p:nvPr>
        </p:nvSpPr>
        <p:spPr/>
        <p:txBody>
          <a:bodyPr>
            <a:normAutofit/>
          </a:bodyPr>
          <a:lstStyle/>
          <a:p>
            <a:r>
              <a:rPr lang="en-US" sz="4800" dirty="0"/>
              <a:t>A cloud computing reseller combines their photo editing software with cloud provider’s storage service to enhance the value of software product</a:t>
            </a:r>
            <a:endParaRPr lang="x-none" sz="4800" dirty="0"/>
          </a:p>
        </p:txBody>
      </p:sp>
    </p:spTree>
    <p:extLst>
      <p:ext uri="{BB962C8B-B14F-4D97-AF65-F5344CB8AC3E}">
        <p14:creationId xmlns:p14="http://schemas.microsoft.com/office/powerpoint/2010/main" val="123562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t>Intended learning </a:t>
            </a:r>
            <a:r>
              <a:rPr lang="en-GB" dirty="0"/>
              <a:t>outcomes</a:t>
            </a:r>
          </a:p>
        </p:txBody>
      </p:sp>
      <p:sp>
        <p:nvSpPr>
          <p:cNvPr id="3" name="内容占位符 2"/>
          <p:cNvSpPr>
            <a:spLocks noGrp="1"/>
          </p:cNvSpPr>
          <p:nvPr>
            <p:ph idx="1"/>
          </p:nvPr>
        </p:nvSpPr>
        <p:spPr>
          <a:xfrm>
            <a:off x="838199" y="1825625"/>
            <a:ext cx="11236378" cy="4351338"/>
          </a:xfrm>
        </p:spPr>
        <p:txBody>
          <a:bodyPr>
            <a:normAutofit/>
          </a:bodyPr>
          <a:lstStyle/>
          <a:p>
            <a:r>
              <a:rPr lang="en-GB" sz="4000" dirty="0"/>
              <a:t>After completing this topic, you will be able to:</a:t>
            </a:r>
          </a:p>
          <a:p>
            <a:pPr lvl="1"/>
            <a:r>
              <a:rPr lang="en-GB" sz="3600" dirty="0"/>
              <a:t>List different cloud stakeholders </a:t>
            </a:r>
          </a:p>
          <a:p>
            <a:pPr lvl="1"/>
            <a:r>
              <a:rPr lang="en-GB" sz="3600" dirty="0"/>
              <a:t>Understand the roles of the cloud stakeholders</a:t>
            </a:r>
          </a:p>
          <a:p>
            <a:pPr lvl="1"/>
            <a:r>
              <a:rPr lang="en-GB" sz="3600" dirty="0"/>
              <a:t>Be aware of the concerns of the cloud stakeholders</a:t>
            </a:r>
          </a:p>
        </p:txBody>
      </p:sp>
    </p:spTree>
    <p:extLst>
      <p:ext uri="{BB962C8B-B14F-4D97-AF65-F5344CB8AC3E}">
        <p14:creationId xmlns:p14="http://schemas.microsoft.com/office/powerpoint/2010/main" val="25881363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46A8D8-C2B1-C29A-F09B-761E82E57703}"/>
              </a:ext>
            </a:extLst>
          </p:cNvPr>
          <p:cNvSpPr>
            <a:spLocks noGrp="1"/>
          </p:cNvSpPr>
          <p:nvPr>
            <p:ph type="title"/>
          </p:nvPr>
        </p:nvSpPr>
        <p:spPr/>
        <p:txBody>
          <a:bodyPr/>
          <a:lstStyle/>
          <a:p>
            <a:r>
              <a:rPr lang="en-AU" dirty="0"/>
              <a:t>Third-party providers</a:t>
            </a:r>
            <a:endParaRPr lang="x-none" dirty="0"/>
          </a:p>
        </p:txBody>
      </p:sp>
      <p:sp>
        <p:nvSpPr>
          <p:cNvPr id="3" name="内容占位符 2">
            <a:extLst>
              <a:ext uri="{FF2B5EF4-FFF2-40B4-BE49-F238E27FC236}">
                <a16:creationId xmlns:a16="http://schemas.microsoft.com/office/drawing/2014/main" id="{59197A48-5BA9-B19C-B64D-3A7F80BF1134}"/>
              </a:ext>
            </a:extLst>
          </p:cNvPr>
          <p:cNvSpPr>
            <a:spLocks noGrp="1"/>
          </p:cNvSpPr>
          <p:nvPr>
            <p:ph idx="1"/>
          </p:nvPr>
        </p:nvSpPr>
        <p:spPr/>
        <p:txBody>
          <a:bodyPr>
            <a:normAutofit/>
          </a:bodyPr>
          <a:lstStyle/>
          <a:p>
            <a:r>
              <a:rPr lang="en-US" sz="4000" b="0" i="0" dirty="0">
                <a:solidFill>
                  <a:srgbClr val="212457"/>
                </a:solidFill>
                <a:effectLst/>
                <a:latin typeface="museo-sans"/>
              </a:rPr>
              <a:t>A company that provides cloud services to another company </a:t>
            </a:r>
            <a:r>
              <a:rPr lang="en-US" sz="4000" b="0" i="0" dirty="0">
                <a:solidFill>
                  <a:srgbClr val="212457"/>
                </a:solidFill>
                <a:effectLst/>
                <a:highlight>
                  <a:srgbClr val="FFFF00"/>
                </a:highlight>
                <a:latin typeface="museo-sans"/>
              </a:rPr>
              <a:t>without a contract</a:t>
            </a:r>
          </a:p>
          <a:p>
            <a:r>
              <a:rPr lang="en-US" sz="4000" dirty="0"/>
              <a:t>When contracting for cloud-computing services, one challenge is that there may be more parties involved than the cloud customer and the cloud provider</a:t>
            </a:r>
          </a:p>
        </p:txBody>
      </p:sp>
    </p:spTree>
    <p:extLst>
      <p:ext uri="{BB962C8B-B14F-4D97-AF65-F5344CB8AC3E}">
        <p14:creationId xmlns:p14="http://schemas.microsoft.com/office/powerpoint/2010/main" val="1311073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46A8D8-C2B1-C29A-F09B-761E82E57703}"/>
              </a:ext>
            </a:extLst>
          </p:cNvPr>
          <p:cNvSpPr>
            <a:spLocks noGrp="1"/>
          </p:cNvSpPr>
          <p:nvPr>
            <p:ph type="title"/>
          </p:nvPr>
        </p:nvSpPr>
        <p:spPr/>
        <p:txBody>
          <a:bodyPr/>
          <a:lstStyle/>
          <a:p>
            <a:r>
              <a:rPr lang="en-AU" dirty="0"/>
              <a:t>Third-party providers - example</a:t>
            </a:r>
            <a:endParaRPr lang="x-none" dirty="0"/>
          </a:p>
        </p:txBody>
      </p:sp>
      <p:sp>
        <p:nvSpPr>
          <p:cNvPr id="3" name="内容占位符 2">
            <a:extLst>
              <a:ext uri="{FF2B5EF4-FFF2-40B4-BE49-F238E27FC236}">
                <a16:creationId xmlns:a16="http://schemas.microsoft.com/office/drawing/2014/main" id="{59197A48-5BA9-B19C-B64D-3A7F80BF1134}"/>
              </a:ext>
            </a:extLst>
          </p:cNvPr>
          <p:cNvSpPr>
            <a:spLocks noGrp="1"/>
          </p:cNvSpPr>
          <p:nvPr>
            <p:ph idx="1"/>
          </p:nvPr>
        </p:nvSpPr>
        <p:spPr/>
        <p:txBody>
          <a:bodyPr>
            <a:normAutofit/>
          </a:bodyPr>
          <a:lstStyle/>
          <a:p>
            <a:r>
              <a:rPr lang="en-US" sz="3600" dirty="0"/>
              <a:t>A cloud user uses services of a SaaS provider Dropbox</a:t>
            </a:r>
          </a:p>
        </p:txBody>
      </p:sp>
      <p:grpSp>
        <p:nvGrpSpPr>
          <p:cNvPr id="4" name="组合 3">
            <a:extLst>
              <a:ext uri="{FF2B5EF4-FFF2-40B4-BE49-F238E27FC236}">
                <a16:creationId xmlns:a16="http://schemas.microsoft.com/office/drawing/2014/main" id="{F681BC9A-56F3-19FE-98F0-7FBFFB1EF2BF}"/>
              </a:ext>
            </a:extLst>
          </p:cNvPr>
          <p:cNvGrpSpPr/>
          <p:nvPr/>
        </p:nvGrpSpPr>
        <p:grpSpPr>
          <a:xfrm>
            <a:off x="6795485" y="2335925"/>
            <a:ext cx="5005961" cy="4522075"/>
            <a:chOff x="2352782" y="953439"/>
            <a:chExt cx="6072027" cy="5098040"/>
          </a:xfrm>
        </p:grpSpPr>
        <p:pic>
          <p:nvPicPr>
            <p:cNvPr id="5" name="图片 4">
              <a:extLst>
                <a:ext uri="{FF2B5EF4-FFF2-40B4-BE49-F238E27FC236}">
                  <a16:creationId xmlns:a16="http://schemas.microsoft.com/office/drawing/2014/main" id="{A5AE8D0B-2EBB-9C60-B95C-BF8CB463D360}"/>
                </a:ext>
              </a:extLst>
            </p:cNvPr>
            <p:cNvPicPr>
              <a:picLocks noChangeAspect="1"/>
            </p:cNvPicPr>
            <p:nvPr/>
          </p:nvPicPr>
          <p:blipFill>
            <a:blip r:embed="rId2"/>
            <a:stretch>
              <a:fillRect/>
            </a:stretch>
          </p:blipFill>
          <p:spPr>
            <a:xfrm>
              <a:off x="2527442" y="953439"/>
              <a:ext cx="5626275" cy="4951122"/>
            </a:xfrm>
            <a:prstGeom prst="rect">
              <a:avLst/>
            </a:prstGeom>
          </p:spPr>
        </p:pic>
        <p:sp>
          <p:nvSpPr>
            <p:cNvPr id="6" name="矩形 5">
              <a:extLst>
                <a:ext uri="{FF2B5EF4-FFF2-40B4-BE49-F238E27FC236}">
                  <a16:creationId xmlns:a16="http://schemas.microsoft.com/office/drawing/2014/main" id="{6658D5FC-254C-8C54-217E-BD94A8B06C96}"/>
                </a:ext>
              </a:extLst>
            </p:cNvPr>
            <p:cNvSpPr/>
            <p:nvPr/>
          </p:nvSpPr>
          <p:spPr>
            <a:xfrm>
              <a:off x="2352782" y="5291191"/>
              <a:ext cx="6072027" cy="760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pic>
        <p:nvPicPr>
          <p:cNvPr id="7" name="图片 6">
            <a:extLst>
              <a:ext uri="{FF2B5EF4-FFF2-40B4-BE49-F238E27FC236}">
                <a16:creationId xmlns:a16="http://schemas.microsoft.com/office/drawing/2014/main" id="{75B59754-71C4-56EA-B7AE-EEF48027CF6E}"/>
              </a:ext>
            </a:extLst>
          </p:cNvPr>
          <p:cNvPicPr>
            <a:picLocks noChangeAspect="1"/>
          </p:cNvPicPr>
          <p:nvPr/>
        </p:nvPicPr>
        <p:blipFill>
          <a:blip r:embed="rId3"/>
          <a:stretch>
            <a:fillRect/>
          </a:stretch>
        </p:blipFill>
        <p:spPr>
          <a:xfrm>
            <a:off x="1004071" y="3703916"/>
            <a:ext cx="4188415" cy="1372025"/>
          </a:xfrm>
          <a:prstGeom prst="rect">
            <a:avLst/>
          </a:prstGeom>
        </p:spPr>
      </p:pic>
      <p:pic>
        <p:nvPicPr>
          <p:cNvPr id="8" name="图片 7">
            <a:extLst>
              <a:ext uri="{FF2B5EF4-FFF2-40B4-BE49-F238E27FC236}">
                <a16:creationId xmlns:a16="http://schemas.microsoft.com/office/drawing/2014/main" id="{EDE21611-2676-3FA4-98CA-7366944A787C}"/>
              </a:ext>
            </a:extLst>
          </p:cNvPr>
          <p:cNvPicPr>
            <a:picLocks noChangeAspect="1"/>
          </p:cNvPicPr>
          <p:nvPr/>
        </p:nvPicPr>
        <p:blipFill>
          <a:blip r:embed="rId4"/>
          <a:stretch>
            <a:fillRect/>
          </a:stretch>
        </p:blipFill>
        <p:spPr>
          <a:xfrm>
            <a:off x="5529564" y="2594635"/>
            <a:ext cx="2218562" cy="2218562"/>
          </a:xfrm>
          <a:prstGeom prst="rect">
            <a:avLst/>
          </a:prstGeom>
        </p:spPr>
      </p:pic>
      <p:cxnSp>
        <p:nvCxnSpPr>
          <p:cNvPr id="9" name="直接箭头连接符 8">
            <a:extLst>
              <a:ext uri="{FF2B5EF4-FFF2-40B4-BE49-F238E27FC236}">
                <a16:creationId xmlns:a16="http://schemas.microsoft.com/office/drawing/2014/main" id="{3031F643-93A8-3085-6DC9-2A85C7C4A98D}"/>
              </a:ext>
            </a:extLst>
          </p:cNvPr>
          <p:cNvCxnSpPr/>
          <p:nvPr/>
        </p:nvCxnSpPr>
        <p:spPr>
          <a:xfrm>
            <a:off x="5637725" y="4493843"/>
            <a:ext cx="1796857" cy="0"/>
          </a:xfrm>
          <a:prstGeom prst="straightConnector1">
            <a:avLst/>
          </a:prstGeom>
          <a:ln w="825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963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A6A99054-D72A-A692-9378-75F732B7F0BF}"/>
              </a:ext>
            </a:extLst>
          </p:cNvPr>
          <p:cNvGrpSpPr/>
          <p:nvPr/>
        </p:nvGrpSpPr>
        <p:grpSpPr>
          <a:xfrm>
            <a:off x="664028" y="2579915"/>
            <a:ext cx="10320988" cy="4103914"/>
            <a:chOff x="133812" y="1728281"/>
            <a:chExt cx="12582034" cy="5214989"/>
          </a:xfrm>
        </p:grpSpPr>
        <p:grpSp>
          <p:nvGrpSpPr>
            <p:cNvPr id="4" name="组合 3">
              <a:extLst>
                <a:ext uri="{FF2B5EF4-FFF2-40B4-BE49-F238E27FC236}">
                  <a16:creationId xmlns:a16="http://schemas.microsoft.com/office/drawing/2014/main" id="{8166A9CE-D804-A65A-A766-4EB65265DDA9}"/>
                </a:ext>
              </a:extLst>
            </p:cNvPr>
            <p:cNvGrpSpPr/>
            <p:nvPr/>
          </p:nvGrpSpPr>
          <p:grpSpPr>
            <a:xfrm>
              <a:off x="133812" y="2971799"/>
              <a:ext cx="5962188" cy="3971471"/>
              <a:chOff x="962346" y="0"/>
              <a:chExt cx="11295572" cy="6858000"/>
            </a:xfrm>
          </p:grpSpPr>
          <p:pic>
            <p:nvPicPr>
              <p:cNvPr id="5" name="图片 4">
                <a:extLst>
                  <a:ext uri="{FF2B5EF4-FFF2-40B4-BE49-F238E27FC236}">
                    <a16:creationId xmlns:a16="http://schemas.microsoft.com/office/drawing/2014/main" id="{E9CDE174-5D59-E68F-92FE-D1F8FCA5C796}"/>
                  </a:ext>
                </a:extLst>
              </p:cNvPr>
              <p:cNvPicPr>
                <a:picLocks noChangeAspect="1"/>
              </p:cNvPicPr>
              <p:nvPr/>
            </p:nvPicPr>
            <p:blipFill>
              <a:blip r:embed="rId2"/>
              <a:stretch>
                <a:fillRect/>
              </a:stretch>
            </p:blipFill>
            <p:spPr>
              <a:xfrm>
                <a:off x="962346" y="0"/>
                <a:ext cx="10287000" cy="6858000"/>
              </a:xfrm>
              <a:prstGeom prst="rect">
                <a:avLst/>
              </a:prstGeom>
            </p:spPr>
          </p:pic>
          <p:sp>
            <p:nvSpPr>
              <p:cNvPr id="6" name="矩形 5">
                <a:extLst>
                  <a:ext uri="{FF2B5EF4-FFF2-40B4-BE49-F238E27FC236}">
                    <a16:creationId xmlns:a16="http://schemas.microsoft.com/office/drawing/2014/main" id="{B1D513CF-0585-F15B-7482-7D9EF7E9D92C}"/>
                  </a:ext>
                </a:extLst>
              </p:cNvPr>
              <p:cNvSpPr/>
              <p:nvPr/>
            </p:nvSpPr>
            <p:spPr>
              <a:xfrm>
                <a:off x="6565187" y="0"/>
                <a:ext cx="466446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7" name="图片 6">
                <a:extLst>
                  <a:ext uri="{FF2B5EF4-FFF2-40B4-BE49-F238E27FC236}">
                    <a16:creationId xmlns:a16="http://schemas.microsoft.com/office/drawing/2014/main" id="{776D1805-0930-03ED-D868-F844475FE997}"/>
                  </a:ext>
                </a:extLst>
              </p:cNvPr>
              <p:cNvPicPr>
                <a:picLocks noChangeAspect="1"/>
              </p:cNvPicPr>
              <p:nvPr/>
            </p:nvPicPr>
            <p:blipFill>
              <a:blip r:embed="rId3"/>
              <a:stretch>
                <a:fillRect/>
              </a:stretch>
            </p:blipFill>
            <p:spPr>
              <a:xfrm>
                <a:off x="4441659" y="163287"/>
                <a:ext cx="7816259" cy="2448688"/>
              </a:xfrm>
              <a:prstGeom prst="rect">
                <a:avLst/>
              </a:prstGeom>
            </p:spPr>
          </p:pic>
          <p:pic>
            <p:nvPicPr>
              <p:cNvPr id="8" name="图片 7">
                <a:extLst>
                  <a:ext uri="{FF2B5EF4-FFF2-40B4-BE49-F238E27FC236}">
                    <a16:creationId xmlns:a16="http://schemas.microsoft.com/office/drawing/2014/main" id="{237220F2-0777-50A0-666E-9BE27F95AB67}"/>
                  </a:ext>
                </a:extLst>
              </p:cNvPr>
              <p:cNvPicPr>
                <a:picLocks noChangeAspect="1"/>
              </p:cNvPicPr>
              <p:nvPr/>
            </p:nvPicPr>
            <p:blipFill>
              <a:blip r:embed="rId4"/>
              <a:stretch>
                <a:fillRect/>
              </a:stretch>
            </p:blipFill>
            <p:spPr>
              <a:xfrm>
                <a:off x="4692468" y="3385158"/>
                <a:ext cx="3994332" cy="1997166"/>
              </a:xfrm>
              <a:prstGeom prst="rect">
                <a:avLst/>
              </a:prstGeom>
            </p:spPr>
          </p:pic>
          <p:pic>
            <p:nvPicPr>
              <p:cNvPr id="9" name="图片 8">
                <a:extLst>
                  <a:ext uri="{FF2B5EF4-FFF2-40B4-BE49-F238E27FC236}">
                    <a16:creationId xmlns:a16="http://schemas.microsoft.com/office/drawing/2014/main" id="{EFFCE276-BF5D-249A-98EB-A27E7AE04258}"/>
                  </a:ext>
                </a:extLst>
              </p:cNvPr>
              <p:cNvPicPr>
                <a:picLocks noChangeAspect="1"/>
              </p:cNvPicPr>
              <p:nvPr/>
            </p:nvPicPr>
            <p:blipFill>
              <a:blip r:embed="rId5"/>
              <a:stretch>
                <a:fillRect/>
              </a:stretch>
            </p:blipFill>
            <p:spPr>
              <a:xfrm>
                <a:off x="6945087" y="3385157"/>
                <a:ext cx="1836994" cy="1102197"/>
              </a:xfrm>
              <a:prstGeom prst="rect">
                <a:avLst/>
              </a:prstGeom>
            </p:spPr>
          </p:pic>
        </p:grpSp>
        <p:grpSp>
          <p:nvGrpSpPr>
            <p:cNvPr id="10" name="组合 9">
              <a:extLst>
                <a:ext uri="{FF2B5EF4-FFF2-40B4-BE49-F238E27FC236}">
                  <a16:creationId xmlns:a16="http://schemas.microsoft.com/office/drawing/2014/main" id="{3BE460DA-66E8-7278-C219-6795EB50B465}"/>
                </a:ext>
              </a:extLst>
            </p:cNvPr>
            <p:cNvGrpSpPr/>
            <p:nvPr/>
          </p:nvGrpSpPr>
          <p:grpSpPr>
            <a:xfrm>
              <a:off x="7709885" y="1728281"/>
              <a:ext cx="5005961" cy="4522075"/>
              <a:chOff x="2352782" y="953439"/>
              <a:chExt cx="6072027" cy="5098040"/>
            </a:xfrm>
          </p:grpSpPr>
          <p:pic>
            <p:nvPicPr>
              <p:cNvPr id="11" name="图片 10">
                <a:extLst>
                  <a:ext uri="{FF2B5EF4-FFF2-40B4-BE49-F238E27FC236}">
                    <a16:creationId xmlns:a16="http://schemas.microsoft.com/office/drawing/2014/main" id="{7F095314-CE9E-05CE-77A7-8CFAA581ADDF}"/>
                  </a:ext>
                </a:extLst>
              </p:cNvPr>
              <p:cNvPicPr>
                <a:picLocks noChangeAspect="1"/>
              </p:cNvPicPr>
              <p:nvPr/>
            </p:nvPicPr>
            <p:blipFill>
              <a:blip r:embed="rId6"/>
              <a:stretch>
                <a:fillRect/>
              </a:stretch>
            </p:blipFill>
            <p:spPr>
              <a:xfrm>
                <a:off x="2527442" y="953439"/>
                <a:ext cx="5626275" cy="4951122"/>
              </a:xfrm>
              <a:prstGeom prst="rect">
                <a:avLst/>
              </a:prstGeom>
            </p:spPr>
          </p:pic>
          <p:sp>
            <p:nvSpPr>
              <p:cNvPr id="12" name="矩形 11">
                <a:extLst>
                  <a:ext uri="{FF2B5EF4-FFF2-40B4-BE49-F238E27FC236}">
                    <a16:creationId xmlns:a16="http://schemas.microsoft.com/office/drawing/2014/main" id="{FCEBBA43-B099-7AE5-7D14-E832AADA3228}"/>
                  </a:ext>
                </a:extLst>
              </p:cNvPr>
              <p:cNvSpPr/>
              <p:nvPr/>
            </p:nvSpPr>
            <p:spPr>
              <a:xfrm>
                <a:off x="2352782" y="5291191"/>
                <a:ext cx="6072027" cy="760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pic>
          <p:nvPicPr>
            <p:cNvPr id="13" name="图片 12">
              <a:extLst>
                <a:ext uri="{FF2B5EF4-FFF2-40B4-BE49-F238E27FC236}">
                  <a16:creationId xmlns:a16="http://schemas.microsoft.com/office/drawing/2014/main" id="{1BD85253-1CF4-012F-E619-4CB0E5D55A2F}"/>
                </a:ext>
              </a:extLst>
            </p:cNvPr>
            <p:cNvPicPr>
              <a:picLocks noChangeAspect="1"/>
            </p:cNvPicPr>
            <p:nvPr/>
          </p:nvPicPr>
          <p:blipFill>
            <a:blip r:embed="rId7"/>
            <a:stretch>
              <a:fillRect/>
            </a:stretch>
          </p:blipFill>
          <p:spPr>
            <a:xfrm>
              <a:off x="6443964" y="1986991"/>
              <a:ext cx="2218562" cy="2218562"/>
            </a:xfrm>
            <a:prstGeom prst="rect">
              <a:avLst/>
            </a:prstGeom>
          </p:spPr>
        </p:pic>
        <p:cxnSp>
          <p:nvCxnSpPr>
            <p:cNvPr id="14" name="直接箭头连接符 13">
              <a:extLst>
                <a:ext uri="{FF2B5EF4-FFF2-40B4-BE49-F238E27FC236}">
                  <a16:creationId xmlns:a16="http://schemas.microsoft.com/office/drawing/2014/main" id="{DF72615E-988A-F92B-E9EA-855A65039256}"/>
                </a:ext>
              </a:extLst>
            </p:cNvPr>
            <p:cNvCxnSpPr/>
            <p:nvPr/>
          </p:nvCxnSpPr>
          <p:spPr>
            <a:xfrm>
              <a:off x="6552125" y="3886199"/>
              <a:ext cx="1796857" cy="0"/>
            </a:xfrm>
            <a:prstGeom prst="straightConnector1">
              <a:avLst/>
            </a:prstGeom>
            <a:ln w="8255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5A46A8D8-C2B1-C29A-F09B-761E82E57703}"/>
              </a:ext>
            </a:extLst>
          </p:cNvPr>
          <p:cNvSpPr>
            <a:spLocks noGrp="1"/>
          </p:cNvSpPr>
          <p:nvPr>
            <p:ph type="title"/>
          </p:nvPr>
        </p:nvSpPr>
        <p:spPr/>
        <p:txBody>
          <a:bodyPr/>
          <a:lstStyle/>
          <a:p>
            <a:r>
              <a:rPr lang="en-AU" dirty="0"/>
              <a:t>Third-party providers - example</a:t>
            </a:r>
            <a:endParaRPr lang="x-none" dirty="0"/>
          </a:p>
        </p:txBody>
      </p:sp>
      <p:sp>
        <p:nvSpPr>
          <p:cNvPr id="3" name="内容占位符 2">
            <a:extLst>
              <a:ext uri="{FF2B5EF4-FFF2-40B4-BE49-F238E27FC236}">
                <a16:creationId xmlns:a16="http://schemas.microsoft.com/office/drawing/2014/main" id="{59197A48-5BA9-B19C-B64D-3A7F80BF1134}"/>
              </a:ext>
            </a:extLst>
          </p:cNvPr>
          <p:cNvSpPr>
            <a:spLocks noGrp="1"/>
          </p:cNvSpPr>
          <p:nvPr>
            <p:ph idx="1"/>
          </p:nvPr>
        </p:nvSpPr>
        <p:spPr/>
        <p:txBody>
          <a:bodyPr>
            <a:normAutofit/>
          </a:bodyPr>
          <a:lstStyle/>
          <a:p>
            <a:r>
              <a:rPr lang="en-US" sz="3600" dirty="0"/>
              <a:t>Dropbox is running its service in the data center of a third-party IaaS vendor, Amazon Web Services </a:t>
            </a:r>
          </a:p>
        </p:txBody>
      </p:sp>
    </p:spTree>
    <p:extLst>
      <p:ext uri="{BB962C8B-B14F-4D97-AF65-F5344CB8AC3E}">
        <p14:creationId xmlns:p14="http://schemas.microsoft.com/office/powerpoint/2010/main" val="1340443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4A55C-D842-5E9E-E3E1-28B822D9C537}"/>
              </a:ext>
            </a:extLst>
          </p:cNvPr>
          <p:cNvSpPr>
            <a:spLocks noGrp="1"/>
          </p:cNvSpPr>
          <p:nvPr>
            <p:ph type="title"/>
          </p:nvPr>
        </p:nvSpPr>
        <p:spPr/>
        <p:txBody>
          <a:bodyPr/>
          <a:lstStyle/>
          <a:p>
            <a:r>
              <a:rPr lang="en-AU" dirty="0"/>
              <a:t>Third-party providers - example</a:t>
            </a:r>
            <a:endParaRPr lang="x-none" dirty="0"/>
          </a:p>
        </p:txBody>
      </p:sp>
      <p:sp>
        <p:nvSpPr>
          <p:cNvPr id="3" name="内容占位符 2">
            <a:extLst>
              <a:ext uri="{FF2B5EF4-FFF2-40B4-BE49-F238E27FC236}">
                <a16:creationId xmlns:a16="http://schemas.microsoft.com/office/drawing/2014/main" id="{6723015E-54F7-D715-DB46-97E3276063F1}"/>
              </a:ext>
            </a:extLst>
          </p:cNvPr>
          <p:cNvSpPr>
            <a:spLocks noGrp="1"/>
          </p:cNvSpPr>
          <p:nvPr>
            <p:ph idx="1"/>
          </p:nvPr>
        </p:nvSpPr>
        <p:spPr/>
        <p:txBody>
          <a:bodyPr>
            <a:normAutofit/>
          </a:bodyPr>
          <a:lstStyle/>
          <a:p>
            <a:r>
              <a:rPr lang="en-US" sz="4000" dirty="0"/>
              <a:t>In this scenario</a:t>
            </a:r>
          </a:p>
          <a:p>
            <a:pPr lvl="1"/>
            <a:r>
              <a:rPr lang="en-US" sz="3600" dirty="0"/>
              <a:t>Dropbox is a service provider</a:t>
            </a:r>
          </a:p>
          <a:p>
            <a:pPr lvl="1"/>
            <a:r>
              <a:rPr lang="en-US" sz="3600" dirty="0"/>
              <a:t>AWS is a third-party provider</a:t>
            </a:r>
          </a:p>
        </p:txBody>
      </p:sp>
      <p:grpSp>
        <p:nvGrpSpPr>
          <p:cNvPr id="4" name="组合 3">
            <a:extLst>
              <a:ext uri="{FF2B5EF4-FFF2-40B4-BE49-F238E27FC236}">
                <a16:creationId xmlns:a16="http://schemas.microsoft.com/office/drawing/2014/main" id="{23AB86AC-8138-2859-4348-ABCA033CCBFE}"/>
              </a:ext>
            </a:extLst>
          </p:cNvPr>
          <p:cNvGrpSpPr/>
          <p:nvPr/>
        </p:nvGrpSpPr>
        <p:grpSpPr>
          <a:xfrm>
            <a:off x="8483266" y="3020302"/>
            <a:ext cx="3350836" cy="2844809"/>
            <a:chOff x="2352782" y="953439"/>
            <a:chExt cx="6072027" cy="5098040"/>
          </a:xfrm>
        </p:grpSpPr>
        <p:pic>
          <p:nvPicPr>
            <p:cNvPr id="5" name="图片 4">
              <a:extLst>
                <a:ext uri="{FF2B5EF4-FFF2-40B4-BE49-F238E27FC236}">
                  <a16:creationId xmlns:a16="http://schemas.microsoft.com/office/drawing/2014/main" id="{E73A9976-BF65-7B77-8DF8-29A2E3691AEA}"/>
                </a:ext>
              </a:extLst>
            </p:cNvPr>
            <p:cNvPicPr>
              <a:picLocks noChangeAspect="1"/>
            </p:cNvPicPr>
            <p:nvPr/>
          </p:nvPicPr>
          <p:blipFill>
            <a:blip r:embed="rId2"/>
            <a:stretch>
              <a:fillRect/>
            </a:stretch>
          </p:blipFill>
          <p:spPr>
            <a:xfrm>
              <a:off x="2527442" y="953439"/>
              <a:ext cx="5626275" cy="4951122"/>
            </a:xfrm>
            <a:prstGeom prst="rect">
              <a:avLst/>
            </a:prstGeom>
          </p:spPr>
        </p:pic>
        <p:sp>
          <p:nvSpPr>
            <p:cNvPr id="6" name="矩形 5">
              <a:extLst>
                <a:ext uri="{FF2B5EF4-FFF2-40B4-BE49-F238E27FC236}">
                  <a16:creationId xmlns:a16="http://schemas.microsoft.com/office/drawing/2014/main" id="{1980B7FC-864B-3734-025B-1E0BD5E0E1D7}"/>
                </a:ext>
              </a:extLst>
            </p:cNvPr>
            <p:cNvSpPr/>
            <p:nvPr/>
          </p:nvSpPr>
          <p:spPr>
            <a:xfrm>
              <a:off x="2352782" y="5291191"/>
              <a:ext cx="6072027" cy="760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pic>
        <p:nvPicPr>
          <p:cNvPr id="7" name="图片 6">
            <a:extLst>
              <a:ext uri="{FF2B5EF4-FFF2-40B4-BE49-F238E27FC236}">
                <a16:creationId xmlns:a16="http://schemas.microsoft.com/office/drawing/2014/main" id="{BC43A11C-3934-F3F8-F82A-B0775FF897A7}"/>
              </a:ext>
            </a:extLst>
          </p:cNvPr>
          <p:cNvPicPr>
            <a:picLocks noChangeAspect="1"/>
          </p:cNvPicPr>
          <p:nvPr/>
        </p:nvPicPr>
        <p:blipFill>
          <a:blip r:embed="rId3"/>
          <a:stretch>
            <a:fillRect/>
          </a:stretch>
        </p:blipFill>
        <p:spPr>
          <a:xfrm>
            <a:off x="4599385" y="3880897"/>
            <a:ext cx="2803596" cy="863132"/>
          </a:xfrm>
          <a:prstGeom prst="rect">
            <a:avLst/>
          </a:prstGeom>
        </p:spPr>
      </p:pic>
      <p:pic>
        <p:nvPicPr>
          <p:cNvPr id="8" name="图片 7">
            <a:extLst>
              <a:ext uri="{FF2B5EF4-FFF2-40B4-BE49-F238E27FC236}">
                <a16:creationId xmlns:a16="http://schemas.microsoft.com/office/drawing/2014/main" id="{C3FCE3BB-32F0-86E6-AABD-5A3FE0967FBF}"/>
              </a:ext>
            </a:extLst>
          </p:cNvPr>
          <p:cNvPicPr>
            <a:picLocks noChangeAspect="1"/>
          </p:cNvPicPr>
          <p:nvPr/>
        </p:nvPicPr>
        <p:blipFill>
          <a:blip r:embed="rId4"/>
          <a:stretch>
            <a:fillRect/>
          </a:stretch>
        </p:blipFill>
        <p:spPr>
          <a:xfrm>
            <a:off x="7635897" y="3183055"/>
            <a:ext cx="1485037" cy="1395683"/>
          </a:xfrm>
          <a:prstGeom prst="rect">
            <a:avLst/>
          </a:prstGeom>
        </p:spPr>
      </p:pic>
      <p:cxnSp>
        <p:nvCxnSpPr>
          <p:cNvPr id="9" name="直接箭头连接符 8">
            <a:extLst>
              <a:ext uri="{FF2B5EF4-FFF2-40B4-BE49-F238E27FC236}">
                <a16:creationId xmlns:a16="http://schemas.microsoft.com/office/drawing/2014/main" id="{FFD47918-0AEC-FF20-D412-AC930D4291FE}"/>
              </a:ext>
            </a:extLst>
          </p:cNvPr>
          <p:cNvCxnSpPr/>
          <p:nvPr/>
        </p:nvCxnSpPr>
        <p:spPr>
          <a:xfrm>
            <a:off x="7708297" y="4377835"/>
            <a:ext cx="1202761" cy="0"/>
          </a:xfrm>
          <a:prstGeom prst="straightConnector1">
            <a:avLst/>
          </a:prstGeom>
          <a:ln w="825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CBE75E2A-A45F-B723-1389-4B64F75CAFA0}"/>
              </a:ext>
            </a:extLst>
          </p:cNvPr>
          <p:cNvPicPr>
            <a:picLocks noChangeAspect="1"/>
          </p:cNvPicPr>
          <p:nvPr/>
        </p:nvPicPr>
        <p:blipFill>
          <a:blip r:embed="rId5"/>
          <a:stretch>
            <a:fillRect/>
          </a:stretch>
        </p:blipFill>
        <p:spPr>
          <a:xfrm>
            <a:off x="4201885" y="5551736"/>
            <a:ext cx="1530652" cy="863132"/>
          </a:xfrm>
          <a:prstGeom prst="rect">
            <a:avLst/>
          </a:prstGeom>
        </p:spPr>
      </p:pic>
    </p:spTree>
    <p:extLst>
      <p:ext uri="{BB962C8B-B14F-4D97-AF65-F5344CB8AC3E}">
        <p14:creationId xmlns:p14="http://schemas.microsoft.com/office/powerpoint/2010/main" val="4227295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4A55C-D842-5E9E-E3E1-28B822D9C537}"/>
              </a:ext>
            </a:extLst>
          </p:cNvPr>
          <p:cNvSpPr>
            <a:spLocks noGrp="1"/>
          </p:cNvSpPr>
          <p:nvPr>
            <p:ph type="title"/>
          </p:nvPr>
        </p:nvSpPr>
        <p:spPr/>
        <p:txBody>
          <a:bodyPr/>
          <a:lstStyle/>
          <a:p>
            <a:r>
              <a:rPr lang="en-AU" dirty="0"/>
              <a:t>Third-party providers - example</a:t>
            </a:r>
            <a:endParaRPr lang="x-none" dirty="0"/>
          </a:p>
        </p:txBody>
      </p:sp>
      <p:sp>
        <p:nvSpPr>
          <p:cNvPr id="3" name="内容占位符 2">
            <a:extLst>
              <a:ext uri="{FF2B5EF4-FFF2-40B4-BE49-F238E27FC236}">
                <a16:creationId xmlns:a16="http://schemas.microsoft.com/office/drawing/2014/main" id="{6723015E-54F7-D715-DB46-97E3276063F1}"/>
              </a:ext>
            </a:extLst>
          </p:cNvPr>
          <p:cNvSpPr>
            <a:spLocks noGrp="1"/>
          </p:cNvSpPr>
          <p:nvPr>
            <p:ph idx="1"/>
          </p:nvPr>
        </p:nvSpPr>
        <p:spPr/>
        <p:txBody>
          <a:bodyPr>
            <a:normAutofit/>
          </a:bodyPr>
          <a:lstStyle/>
          <a:p>
            <a:r>
              <a:rPr lang="en-US" sz="3600" dirty="0"/>
              <a:t>This can increase the complexity of a cloud-computing contract, especially in determining which provider is responsible for which action</a:t>
            </a:r>
            <a:endParaRPr lang="x-none" sz="3600" dirty="0"/>
          </a:p>
        </p:txBody>
      </p:sp>
      <p:grpSp>
        <p:nvGrpSpPr>
          <p:cNvPr id="4" name="组合 3">
            <a:extLst>
              <a:ext uri="{FF2B5EF4-FFF2-40B4-BE49-F238E27FC236}">
                <a16:creationId xmlns:a16="http://schemas.microsoft.com/office/drawing/2014/main" id="{AF55B61B-F460-8292-CAA7-B1C3D7DADBC7}"/>
              </a:ext>
            </a:extLst>
          </p:cNvPr>
          <p:cNvGrpSpPr/>
          <p:nvPr/>
        </p:nvGrpSpPr>
        <p:grpSpPr>
          <a:xfrm>
            <a:off x="4245428" y="2976759"/>
            <a:ext cx="7632217" cy="3516116"/>
            <a:chOff x="1313742" y="1164741"/>
            <a:chExt cx="11402104" cy="5589177"/>
          </a:xfrm>
        </p:grpSpPr>
        <p:pic>
          <p:nvPicPr>
            <p:cNvPr id="5" name="图片 4">
              <a:extLst>
                <a:ext uri="{FF2B5EF4-FFF2-40B4-BE49-F238E27FC236}">
                  <a16:creationId xmlns:a16="http://schemas.microsoft.com/office/drawing/2014/main" id="{775BED33-0B26-149F-D6AF-79D78A147EBB}"/>
                </a:ext>
              </a:extLst>
            </p:cNvPr>
            <p:cNvPicPr>
              <a:picLocks noChangeAspect="1"/>
            </p:cNvPicPr>
            <p:nvPr/>
          </p:nvPicPr>
          <p:blipFill>
            <a:blip r:embed="rId2"/>
            <a:stretch>
              <a:fillRect/>
            </a:stretch>
          </p:blipFill>
          <p:spPr>
            <a:xfrm>
              <a:off x="5959766" y="4859804"/>
              <a:ext cx="1894114" cy="1894114"/>
            </a:xfrm>
            <a:prstGeom prst="rect">
              <a:avLst/>
            </a:prstGeom>
          </p:spPr>
        </p:pic>
        <p:grpSp>
          <p:nvGrpSpPr>
            <p:cNvPr id="6" name="组合 5">
              <a:extLst>
                <a:ext uri="{FF2B5EF4-FFF2-40B4-BE49-F238E27FC236}">
                  <a16:creationId xmlns:a16="http://schemas.microsoft.com/office/drawing/2014/main" id="{852A0D8E-1166-55D0-2A23-FD9EF27E97BF}"/>
                </a:ext>
              </a:extLst>
            </p:cNvPr>
            <p:cNvGrpSpPr/>
            <p:nvPr/>
          </p:nvGrpSpPr>
          <p:grpSpPr>
            <a:xfrm>
              <a:off x="7709885" y="1164741"/>
              <a:ext cx="5005961" cy="4522075"/>
              <a:chOff x="2352782" y="953439"/>
              <a:chExt cx="6072027" cy="5098040"/>
            </a:xfrm>
          </p:grpSpPr>
          <p:pic>
            <p:nvPicPr>
              <p:cNvPr id="12" name="图片 11">
                <a:extLst>
                  <a:ext uri="{FF2B5EF4-FFF2-40B4-BE49-F238E27FC236}">
                    <a16:creationId xmlns:a16="http://schemas.microsoft.com/office/drawing/2014/main" id="{26DEEDB1-320A-0B76-73BC-65AABF22C8BC}"/>
                  </a:ext>
                </a:extLst>
              </p:cNvPr>
              <p:cNvPicPr>
                <a:picLocks noChangeAspect="1"/>
              </p:cNvPicPr>
              <p:nvPr/>
            </p:nvPicPr>
            <p:blipFill>
              <a:blip r:embed="rId3"/>
              <a:stretch>
                <a:fillRect/>
              </a:stretch>
            </p:blipFill>
            <p:spPr>
              <a:xfrm>
                <a:off x="2527442" y="953439"/>
                <a:ext cx="5626275" cy="4951122"/>
              </a:xfrm>
              <a:prstGeom prst="rect">
                <a:avLst/>
              </a:prstGeom>
            </p:spPr>
          </p:pic>
          <p:sp>
            <p:nvSpPr>
              <p:cNvPr id="13" name="矩形 12">
                <a:extLst>
                  <a:ext uri="{FF2B5EF4-FFF2-40B4-BE49-F238E27FC236}">
                    <a16:creationId xmlns:a16="http://schemas.microsoft.com/office/drawing/2014/main" id="{24D8FF89-5D16-C1DC-C11C-0591898CD243}"/>
                  </a:ext>
                </a:extLst>
              </p:cNvPr>
              <p:cNvSpPr/>
              <p:nvPr/>
            </p:nvSpPr>
            <p:spPr>
              <a:xfrm>
                <a:off x="2352782" y="5291191"/>
                <a:ext cx="6072027" cy="760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pic>
          <p:nvPicPr>
            <p:cNvPr id="7" name="图片 6">
              <a:extLst>
                <a:ext uri="{FF2B5EF4-FFF2-40B4-BE49-F238E27FC236}">
                  <a16:creationId xmlns:a16="http://schemas.microsoft.com/office/drawing/2014/main" id="{C99AFDAD-55B9-8A1C-B2B3-E45E91F50A03}"/>
                </a:ext>
              </a:extLst>
            </p:cNvPr>
            <p:cNvPicPr>
              <a:picLocks noChangeAspect="1"/>
            </p:cNvPicPr>
            <p:nvPr/>
          </p:nvPicPr>
          <p:blipFill>
            <a:blip r:embed="rId4"/>
            <a:stretch>
              <a:fillRect/>
            </a:stretch>
          </p:blipFill>
          <p:spPr>
            <a:xfrm>
              <a:off x="1907585" y="2532732"/>
              <a:ext cx="4188415" cy="1372025"/>
            </a:xfrm>
            <a:prstGeom prst="rect">
              <a:avLst/>
            </a:prstGeom>
          </p:spPr>
        </p:pic>
        <p:pic>
          <p:nvPicPr>
            <p:cNvPr id="8" name="图片 7">
              <a:extLst>
                <a:ext uri="{FF2B5EF4-FFF2-40B4-BE49-F238E27FC236}">
                  <a16:creationId xmlns:a16="http://schemas.microsoft.com/office/drawing/2014/main" id="{9C6254FC-9F86-2901-57D1-F33FB60ADBC6}"/>
                </a:ext>
              </a:extLst>
            </p:cNvPr>
            <p:cNvPicPr>
              <a:picLocks noChangeAspect="1"/>
            </p:cNvPicPr>
            <p:nvPr/>
          </p:nvPicPr>
          <p:blipFill>
            <a:blip r:embed="rId5"/>
            <a:stretch>
              <a:fillRect/>
            </a:stretch>
          </p:blipFill>
          <p:spPr>
            <a:xfrm>
              <a:off x="6443964" y="1423451"/>
              <a:ext cx="2218562" cy="2218562"/>
            </a:xfrm>
            <a:prstGeom prst="rect">
              <a:avLst/>
            </a:prstGeom>
          </p:spPr>
        </p:pic>
        <p:cxnSp>
          <p:nvCxnSpPr>
            <p:cNvPr id="9" name="直接箭头连接符 8">
              <a:extLst>
                <a:ext uri="{FF2B5EF4-FFF2-40B4-BE49-F238E27FC236}">
                  <a16:creationId xmlns:a16="http://schemas.microsoft.com/office/drawing/2014/main" id="{79EE860D-29BF-AFD7-FB91-CA7D0C78CE64}"/>
                </a:ext>
              </a:extLst>
            </p:cNvPr>
            <p:cNvCxnSpPr/>
            <p:nvPr/>
          </p:nvCxnSpPr>
          <p:spPr>
            <a:xfrm>
              <a:off x="6552125" y="3322659"/>
              <a:ext cx="1796857" cy="0"/>
            </a:xfrm>
            <a:prstGeom prst="straightConnector1">
              <a:avLst/>
            </a:prstGeom>
            <a:ln w="825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228F5C4B-708C-59FC-97AF-5717E6F1DD7D}"/>
                </a:ext>
              </a:extLst>
            </p:cNvPr>
            <p:cNvPicPr>
              <a:picLocks noChangeAspect="1"/>
            </p:cNvPicPr>
            <p:nvPr/>
          </p:nvPicPr>
          <p:blipFill>
            <a:blip r:embed="rId6"/>
            <a:stretch>
              <a:fillRect/>
            </a:stretch>
          </p:blipFill>
          <p:spPr>
            <a:xfrm>
              <a:off x="1313742" y="5188679"/>
              <a:ext cx="2286708" cy="1372025"/>
            </a:xfrm>
            <a:prstGeom prst="rect">
              <a:avLst/>
            </a:prstGeom>
          </p:spPr>
        </p:pic>
        <p:cxnSp>
          <p:nvCxnSpPr>
            <p:cNvPr id="11" name="直接箭头连接符 10">
              <a:extLst>
                <a:ext uri="{FF2B5EF4-FFF2-40B4-BE49-F238E27FC236}">
                  <a16:creationId xmlns:a16="http://schemas.microsoft.com/office/drawing/2014/main" id="{E6C303A6-E3F7-0657-3E56-D4CB23B44E5B}"/>
                </a:ext>
              </a:extLst>
            </p:cNvPr>
            <p:cNvCxnSpPr>
              <a:cxnSpLocks/>
            </p:cNvCxnSpPr>
            <p:nvPr/>
          </p:nvCxnSpPr>
          <p:spPr>
            <a:xfrm flipV="1">
              <a:off x="4354286" y="4356801"/>
              <a:ext cx="4528457" cy="1524000"/>
            </a:xfrm>
            <a:prstGeom prst="straightConnector1">
              <a:avLst/>
            </a:prstGeom>
            <a:ln w="825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1255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18500-7707-CFE1-98E8-DD2A5B656DCF}"/>
              </a:ext>
            </a:extLst>
          </p:cNvPr>
          <p:cNvSpPr>
            <a:spLocks noGrp="1"/>
          </p:cNvSpPr>
          <p:nvPr>
            <p:ph type="title"/>
          </p:nvPr>
        </p:nvSpPr>
        <p:spPr/>
        <p:txBody>
          <a:bodyPr/>
          <a:lstStyle/>
          <a:p>
            <a:r>
              <a:rPr lang="en-AU" dirty="0"/>
              <a:t>Third-party provider challenges </a:t>
            </a:r>
            <a:endParaRPr lang="x-none" dirty="0"/>
          </a:p>
        </p:txBody>
      </p:sp>
      <p:sp>
        <p:nvSpPr>
          <p:cNvPr id="3" name="内容占位符 2">
            <a:extLst>
              <a:ext uri="{FF2B5EF4-FFF2-40B4-BE49-F238E27FC236}">
                <a16:creationId xmlns:a16="http://schemas.microsoft.com/office/drawing/2014/main" id="{A8EBA386-61C5-4BEB-AFF1-E17280A54ABE}"/>
              </a:ext>
            </a:extLst>
          </p:cNvPr>
          <p:cNvSpPr>
            <a:spLocks noGrp="1"/>
          </p:cNvSpPr>
          <p:nvPr>
            <p:ph idx="1"/>
          </p:nvPr>
        </p:nvSpPr>
        <p:spPr/>
        <p:txBody>
          <a:bodyPr>
            <a:normAutofit/>
          </a:bodyPr>
          <a:lstStyle/>
          <a:p>
            <a:r>
              <a:rPr lang="en-US" sz="4000" dirty="0"/>
              <a:t>The introduction of third parties can increase risk</a:t>
            </a:r>
          </a:p>
          <a:p>
            <a:r>
              <a:rPr lang="en-US" sz="4000" dirty="0"/>
              <a:t>It's essential for potential cloud customers to identify third parties before adopting a cloud service, thoroughly understand their roles and ensure that their responsibilities are effectively addressed in the contract</a:t>
            </a:r>
          </a:p>
          <a:p>
            <a:endParaRPr lang="x-none" sz="4000" dirty="0"/>
          </a:p>
        </p:txBody>
      </p:sp>
    </p:spTree>
    <p:extLst>
      <p:ext uri="{BB962C8B-B14F-4D97-AF65-F5344CB8AC3E}">
        <p14:creationId xmlns:p14="http://schemas.microsoft.com/office/powerpoint/2010/main" val="3374321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51D2863-6879-4114-B637-618CE4BB2EE3}"/>
              </a:ext>
            </a:extLst>
          </p:cNvPr>
          <p:cNvSpPr>
            <a:spLocks noGrp="1"/>
          </p:cNvSpPr>
          <p:nvPr>
            <p:ph type="title"/>
          </p:nvPr>
        </p:nvSpPr>
        <p:spPr/>
        <p:txBody>
          <a:bodyPr>
            <a:normAutofit fontScale="90000"/>
          </a:bodyPr>
          <a:lstStyle/>
          <a:p>
            <a:r>
              <a:rPr lang="en-AU" sz="6000" dirty="0"/>
              <a:t>Cloud Stakeholders</a:t>
            </a:r>
            <a:endParaRPr lang="x-none" sz="6000" dirty="0"/>
          </a:p>
        </p:txBody>
      </p:sp>
      <p:pic>
        <p:nvPicPr>
          <p:cNvPr id="5" name="图片 4">
            <a:extLst>
              <a:ext uri="{FF2B5EF4-FFF2-40B4-BE49-F238E27FC236}">
                <a16:creationId xmlns:a16="http://schemas.microsoft.com/office/drawing/2014/main" id="{2B50E7F5-9C99-8DE0-DB55-BB027D4AB694}"/>
              </a:ext>
            </a:extLst>
          </p:cNvPr>
          <p:cNvPicPr>
            <a:picLocks noChangeAspect="1"/>
          </p:cNvPicPr>
          <p:nvPr/>
        </p:nvPicPr>
        <p:blipFill>
          <a:blip r:embed="rId2"/>
          <a:stretch>
            <a:fillRect/>
          </a:stretch>
        </p:blipFill>
        <p:spPr>
          <a:xfrm>
            <a:off x="5743442" y="108651"/>
            <a:ext cx="4736386" cy="6749349"/>
          </a:xfrm>
          <a:prstGeom prst="rect">
            <a:avLst/>
          </a:prstGeom>
        </p:spPr>
      </p:pic>
      <p:sp>
        <p:nvSpPr>
          <p:cNvPr id="8" name="矩形: 圆角 7">
            <a:extLst>
              <a:ext uri="{FF2B5EF4-FFF2-40B4-BE49-F238E27FC236}">
                <a16:creationId xmlns:a16="http://schemas.microsoft.com/office/drawing/2014/main" id="{8392E8CA-A0B8-FD00-16D5-528C1D9CFAC5}"/>
              </a:ext>
            </a:extLst>
          </p:cNvPr>
          <p:cNvSpPr/>
          <p:nvPr/>
        </p:nvSpPr>
        <p:spPr>
          <a:xfrm>
            <a:off x="8092920" y="108651"/>
            <a:ext cx="2675466" cy="5377749"/>
          </a:xfrm>
          <a:prstGeom prst="roundRect">
            <a:avLst/>
          </a:prstGeom>
          <a:solidFill>
            <a:schemeClr val="accent2">
              <a:lumMod val="40000"/>
              <a:lumOff val="60000"/>
              <a:alpha val="20000"/>
            </a:schemeClr>
          </a:solidFill>
          <a:ln w="920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1997015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73343D-AA8B-C284-0983-3BCEC6102A99}"/>
              </a:ext>
            </a:extLst>
          </p:cNvPr>
          <p:cNvSpPr>
            <a:spLocks noGrp="1"/>
          </p:cNvSpPr>
          <p:nvPr>
            <p:ph type="title"/>
          </p:nvPr>
        </p:nvSpPr>
        <p:spPr/>
        <p:txBody>
          <a:bodyPr/>
          <a:lstStyle/>
          <a:p>
            <a:r>
              <a:rPr lang="en-AU" dirty="0"/>
              <a:t>Developing laws for cloud computing</a:t>
            </a:r>
            <a:endParaRPr lang="x-none" dirty="0"/>
          </a:p>
        </p:txBody>
      </p:sp>
      <p:sp>
        <p:nvSpPr>
          <p:cNvPr id="3" name="内容占位符 2">
            <a:extLst>
              <a:ext uri="{FF2B5EF4-FFF2-40B4-BE49-F238E27FC236}">
                <a16:creationId xmlns:a16="http://schemas.microsoft.com/office/drawing/2014/main" id="{461D7699-36D4-5579-9AAE-B839DF43EAE9}"/>
              </a:ext>
            </a:extLst>
          </p:cNvPr>
          <p:cNvSpPr>
            <a:spLocks noGrp="1"/>
          </p:cNvSpPr>
          <p:nvPr>
            <p:ph idx="1"/>
          </p:nvPr>
        </p:nvSpPr>
        <p:spPr/>
        <p:txBody>
          <a:bodyPr>
            <a:normAutofit/>
          </a:bodyPr>
          <a:lstStyle/>
          <a:p>
            <a:r>
              <a:rPr lang="en-US" sz="3600" dirty="0"/>
              <a:t>Protecting the customers' and service provider's rights has become quite challenging for Cloud Computing</a:t>
            </a:r>
          </a:p>
          <a:p>
            <a:r>
              <a:rPr lang="en-US" sz="3600" dirty="0"/>
              <a:t>Different countries have their own specific jurisdiction, laws, and regulations. </a:t>
            </a:r>
          </a:p>
          <a:p>
            <a:r>
              <a:rPr lang="en-US" sz="3600" dirty="0"/>
              <a:t>There are diverse stakeholders that ensure the development of efficient and fair laws for both the customers and service providers</a:t>
            </a:r>
          </a:p>
          <a:p>
            <a:endParaRPr lang="x-none" sz="3600" dirty="0"/>
          </a:p>
        </p:txBody>
      </p:sp>
    </p:spTree>
    <p:extLst>
      <p:ext uri="{BB962C8B-B14F-4D97-AF65-F5344CB8AC3E}">
        <p14:creationId xmlns:p14="http://schemas.microsoft.com/office/powerpoint/2010/main" val="239104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69501-C4E2-C226-47EA-5510AB3562DA}"/>
              </a:ext>
            </a:extLst>
          </p:cNvPr>
          <p:cNvSpPr>
            <a:spLocks noGrp="1"/>
          </p:cNvSpPr>
          <p:nvPr>
            <p:ph type="title"/>
          </p:nvPr>
        </p:nvSpPr>
        <p:spPr/>
        <p:txBody>
          <a:bodyPr/>
          <a:lstStyle/>
          <a:p>
            <a:r>
              <a:rPr lang="en-AU" dirty="0"/>
              <a:t>Legal issues in cloud computing</a:t>
            </a:r>
            <a:endParaRPr lang="x-none" dirty="0"/>
          </a:p>
        </p:txBody>
      </p:sp>
      <p:sp>
        <p:nvSpPr>
          <p:cNvPr id="3" name="内容占位符 2">
            <a:extLst>
              <a:ext uri="{FF2B5EF4-FFF2-40B4-BE49-F238E27FC236}">
                <a16:creationId xmlns:a16="http://schemas.microsoft.com/office/drawing/2014/main" id="{4809A578-844C-292F-67C7-0B82A9A06783}"/>
              </a:ext>
            </a:extLst>
          </p:cNvPr>
          <p:cNvSpPr>
            <a:spLocks noGrp="1"/>
          </p:cNvSpPr>
          <p:nvPr>
            <p:ph idx="1"/>
          </p:nvPr>
        </p:nvSpPr>
        <p:spPr/>
        <p:txBody>
          <a:bodyPr>
            <a:normAutofit/>
          </a:bodyPr>
          <a:lstStyle/>
          <a:p>
            <a:r>
              <a:rPr lang="en-US" dirty="0"/>
              <a:t>Legal issues that can arise “in the cloud” include </a:t>
            </a:r>
          </a:p>
          <a:p>
            <a:pPr lvl="1"/>
            <a:r>
              <a:rPr lang="en-US" dirty="0"/>
              <a:t>liability for copyright infringement</a:t>
            </a:r>
          </a:p>
          <a:p>
            <a:pPr lvl="1"/>
            <a:r>
              <a:rPr lang="en-US" dirty="0"/>
              <a:t>data breaches</a:t>
            </a:r>
          </a:p>
          <a:p>
            <a:pPr lvl="1"/>
            <a:r>
              <a:rPr lang="en-US" dirty="0"/>
              <a:t>security violations, privacy violations</a:t>
            </a:r>
          </a:p>
          <a:p>
            <a:pPr lvl="1"/>
            <a:r>
              <a:rPr lang="en-US" dirty="0"/>
              <a:t>data loss, data management</a:t>
            </a:r>
          </a:p>
          <a:p>
            <a:pPr lvl="1"/>
            <a:r>
              <a:rPr lang="en-US" dirty="0"/>
              <a:t>hacking, cybersecurity</a:t>
            </a:r>
          </a:p>
          <a:p>
            <a:pPr lvl="1"/>
            <a:r>
              <a:rPr lang="en-US" dirty="0"/>
              <a:t>…</a:t>
            </a:r>
          </a:p>
          <a:p>
            <a:r>
              <a:rPr lang="en-US" dirty="0"/>
              <a:t>There are diverse stakeholders that ensure that legal standards, regulations, and norms relating to cloud computing are being developed</a:t>
            </a:r>
            <a:endParaRPr lang="x-none" dirty="0"/>
          </a:p>
        </p:txBody>
      </p:sp>
    </p:spTree>
    <p:extLst>
      <p:ext uri="{BB962C8B-B14F-4D97-AF65-F5344CB8AC3E}">
        <p14:creationId xmlns:p14="http://schemas.microsoft.com/office/powerpoint/2010/main" val="935640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37DCCD-BB58-0B3B-3E40-5FC8F09FAE87}"/>
              </a:ext>
            </a:extLst>
          </p:cNvPr>
          <p:cNvSpPr>
            <a:spLocks noGrp="1"/>
          </p:cNvSpPr>
          <p:nvPr>
            <p:ph type="title"/>
          </p:nvPr>
        </p:nvSpPr>
        <p:spPr/>
        <p:txBody>
          <a:bodyPr/>
          <a:lstStyle/>
          <a:p>
            <a:r>
              <a:rPr lang="en-AU" dirty="0"/>
              <a:t>Highly regulated industries</a:t>
            </a:r>
            <a:endParaRPr lang="x-none" dirty="0"/>
          </a:p>
        </p:txBody>
      </p:sp>
      <p:sp>
        <p:nvSpPr>
          <p:cNvPr id="3" name="内容占位符 2">
            <a:extLst>
              <a:ext uri="{FF2B5EF4-FFF2-40B4-BE49-F238E27FC236}">
                <a16:creationId xmlns:a16="http://schemas.microsoft.com/office/drawing/2014/main" id="{7482D873-95AD-EC42-5294-E7DB5165463A}"/>
              </a:ext>
            </a:extLst>
          </p:cNvPr>
          <p:cNvSpPr>
            <a:spLocks noGrp="1"/>
          </p:cNvSpPr>
          <p:nvPr>
            <p:ph idx="1"/>
          </p:nvPr>
        </p:nvSpPr>
        <p:spPr/>
        <p:txBody>
          <a:bodyPr>
            <a:normAutofit/>
          </a:bodyPr>
          <a:lstStyle/>
          <a:p>
            <a:r>
              <a:rPr lang="en-US" sz="3200" dirty="0"/>
              <a:t>Highly regulated industries face specific industry regulatory requirements, standards and laws</a:t>
            </a:r>
          </a:p>
          <a:p>
            <a:pPr lvl="1"/>
            <a:r>
              <a:rPr lang="en-US" sz="2800" dirty="0"/>
              <a:t>Healthcare</a:t>
            </a:r>
          </a:p>
          <a:p>
            <a:pPr lvl="1"/>
            <a:r>
              <a:rPr lang="en-US" sz="2800" dirty="0"/>
              <a:t>Finance</a:t>
            </a:r>
          </a:p>
          <a:p>
            <a:pPr lvl="1"/>
            <a:r>
              <a:rPr lang="en-US" sz="2800" dirty="0"/>
              <a:t>Government</a:t>
            </a:r>
          </a:p>
          <a:p>
            <a:pPr lvl="1"/>
            <a:r>
              <a:rPr lang="en-US" sz="2800" dirty="0"/>
              <a:t>…</a:t>
            </a:r>
          </a:p>
          <a:p>
            <a:r>
              <a:rPr lang="en-US" sz="3200" dirty="0"/>
              <a:t>There are diverse stakeholders that ensure that organizations operating within these industries are compliant with the requirements</a:t>
            </a:r>
          </a:p>
          <a:p>
            <a:endParaRPr lang="en-US" sz="3200" dirty="0"/>
          </a:p>
          <a:p>
            <a:endParaRPr lang="en-US" sz="3200" dirty="0"/>
          </a:p>
        </p:txBody>
      </p:sp>
    </p:spTree>
    <p:extLst>
      <p:ext uri="{BB962C8B-B14F-4D97-AF65-F5344CB8AC3E}">
        <p14:creationId xmlns:p14="http://schemas.microsoft.com/office/powerpoint/2010/main" val="801834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3B626-66C0-0107-661D-6D857DB6622B}"/>
              </a:ext>
            </a:extLst>
          </p:cNvPr>
          <p:cNvSpPr>
            <a:spLocks noGrp="1"/>
          </p:cNvSpPr>
          <p:nvPr>
            <p:ph type="title"/>
          </p:nvPr>
        </p:nvSpPr>
        <p:spPr/>
        <p:txBody>
          <a:bodyPr/>
          <a:lstStyle/>
          <a:p>
            <a:r>
              <a:rPr lang="en-AU" dirty="0"/>
              <a:t>What is a stakeholder</a:t>
            </a:r>
            <a:endParaRPr lang="x-none" dirty="0"/>
          </a:p>
        </p:txBody>
      </p:sp>
      <p:sp>
        <p:nvSpPr>
          <p:cNvPr id="3" name="内容占位符 2">
            <a:extLst>
              <a:ext uri="{FF2B5EF4-FFF2-40B4-BE49-F238E27FC236}">
                <a16:creationId xmlns:a16="http://schemas.microsoft.com/office/drawing/2014/main" id="{0265546A-518C-F92F-3992-79DA9E2F519C}"/>
              </a:ext>
            </a:extLst>
          </p:cNvPr>
          <p:cNvSpPr>
            <a:spLocks noGrp="1"/>
          </p:cNvSpPr>
          <p:nvPr>
            <p:ph idx="1"/>
          </p:nvPr>
        </p:nvSpPr>
        <p:spPr/>
        <p:txBody>
          <a:bodyPr>
            <a:normAutofit/>
          </a:bodyPr>
          <a:lstStyle/>
          <a:p>
            <a:r>
              <a:rPr lang="en-US" sz="4400" dirty="0"/>
              <a:t>Anyone who has interest in the value cloud computing technology creates </a:t>
            </a:r>
          </a:p>
          <a:p>
            <a:r>
              <a:rPr lang="en-US" sz="4400" dirty="0"/>
              <a:t>Anyone who is affected positively by it </a:t>
            </a:r>
          </a:p>
          <a:p>
            <a:r>
              <a:rPr lang="en-US" sz="4400" dirty="0"/>
              <a:t>Anyone who is affected negatively by it</a:t>
            </a:r>
          </a:p>
          <a:p>
            <a:endParaRPr lang="x-none" sz="4400" dirty="0"/>
          </a:p>
        </p:txBody>
      </p:sp>
    </p:spTree>
    <p:extLst>
      <p:ext uri="{BB962C8B-B14F-4D97-AF65-F5344CB8AC3E}">
        <p14:creationId xmlns:p14="http://schemas.microsoft.com/office/powerpoint/2010/main" val="3859142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51D2863-6879-4114-B637-618CE4BB2EE3}"/>
              </a:ext>
            </a:extLst>
          </p:cNvPr>
          <p:cNvSpPr>
            <a:spLocks noGrp="1"/>
          </p:cNvSpPr>
          <p:nvPr>
            <p:ph type="title"/>
          </p:nvPr>
        </p:nvSpPr>
        <p:spPr/>
        <p:txBody>
          <a:bodyPr>
            <a:normAutofit fontScale="90000"/>
          </a:bodyPr>
          <a:lstStyle/>
          <a:p>
            <a:r>
              <a:rPr lang="en-AU" sz="6000" dirty="0"/>
              <a:t>Cloud Stakeholders</a:t>
            </a:r>
            <a:endParaRPr lang="x-none" sz="6000" dirty="0"/>
          </a:p>
        </p:txBody>
      </p:sp>
      <p:pic>
        <p:nvPicPr>
          <p:cNvPr id="5" name="图片 4">
            <a:extLst>
              <a:ext uri="{FF2B5EF4-FFF2-40B4-BE49-F238E27FC236}">
                <a16:creationId xmlns:a16="http://schemas.microsoft.com/office/drawing/2014/main" id="{2B50E7F5-9C99-8DE0-DB55-BB027D4AB694}"/>
              </a:ext>
            </a:extLst>
          </p:cNvPr>
          <p:cNvPicPr>
            <a:picLocks noChangeAspect="1"/>
          </p:cNvPicPr>
          <p:nvPr/>
        </p:nvPicPr>
        <p:blipFill>
          <a:blip r:embed="rId2"/>
          <a:stretch>
            <a:fillRect/>
          </a:stretch>
        </p:blipFill>
        <p:spPr>
          <a:xfrm>
            <a:off x="5743442" y="108651"/>
            <a:ext cx="4736386" cy="6749349"/>
          </a:xfrm>
          <a:prstGeom prst="rect">
            <a:avLst/>
          </a:prstGeom>
        </p:spPr>
      </p:pic>
      <p:sp>
        <p:nvSpPr>
          <p:cNvPr id="8" name="矩形: 圆角 7">
            <a:extLst>
              <a:ext uri="{FF2B5EF4-FFF2-40B4-BE49-F238E27FC236}">
                <a16:creationId xmlns:a16="http://schemas.microsoft.com/office/drawing/2014/main" id="{8392E8CA-A0B8-FD00-16D5-528C1D9CFAC5}"/>
              </a:ext>
            </a:extLst>
          </p:cNvPr>
          <p:cNvSpPr/>
          <p:nvPr/>
        </p:nvSpPr>
        <p:spPr>
          <a:xfrm>
            <a:off x="8016384" y="970796"/>
            <a:ext cx="2675466" cy="4600197"/>
          </a:xfrm>
          <a:prstGeom prst="roundRect">
            <a:avLst/>
          </a:prstGeom>
          <a:solidFill>
            <a:schemeClr val="accent2">
              <a:lumMod val="40000"/>
              <a:lumOff val="60000"/>
              <a:alpha val="20000"/>
            </a:schemeClr>
          </a:solidFill>
          <a:ln w="920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3902693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Non-Operational Stakeholders</a:t>
            </a:r>
          </a:p>
        </p:txBody>
      </p:sp>
      <p:sp>
        <p:nvSpPr>
          <p:cNvPr id="6" name="Content Placeholder 5"/>
          <p:cNvSpPr>
            <a:spLocks noGrp="1"/>
          </p:cNvSpPr>
          <p:nvPr>
            <p:ph idx="1"/>
          </p:nvPr>
        </p:nvSpPr>
        <p:spPr/>
        <p:txBody>
          <a:bodyPr/>
          <a:lstStyle/>
          <a:p>
            <a:r>
              <a:rPr lang="en-GB" dirty="0"/>
              <a:t>Cloud computing standards and laws in China</a:t>
            </a:r>
          </a:p>
          <a:p>
            <a:r>
              <a:rPr lang="en-GB" dirty="0"/>
              <a:t>International cloud computing standards</a:t>
            </a:r>
          </a:p>
        </p:txBody>
      </p:sp>
    </p:spTree>
    <p:extLst>
      <p:ext uri="{BB962C8B-B14F-4D97-AF65-F5344CB8AC3E}">
        <p14:creationId xmlns:p14="http://schemas.microsoft.com/office/powerpoint/2010/main" val="234977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dirty="0">
                <a:latin typeface="Calibri" panose="020F0502020204030204" pitchFamily="34" charset="0"/>
                <a:ea typeface="DengXian" panose="02010600030101010101" pitchFamily="2" charset="-122"/>
                <a:cs typeface="Times New Roman" panose="02020603050405020304" pitchFamily="18" charset="0"/>
              </a:rPr>
              <a:t>Cloud computing standards and laws in China</a:t>
            </a:r>
          </a:p>
        </p:txBody>
      </p:sp>
    </p:spTree>
    <p:extLst>
      <p:ext uri="{BB962C8B-B14F-4D97-AF65-F5344CB8AC3E}">
        <p14:creationId xmlns:p14="http://schemas.microsoft.com/office/powerpoint/2010/main" val="3410333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290" y="3972579"/>
            <a:ext cx="10492441" cy="2885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a:t>Chinese cloud providers</a:t>
            </a:r>
          </a:p>
        </p:txBody>
      </p:sp>
      <p:sp>
        <p:nvSpPr>
          <p:cNvPr id="3" name="Content Placeholder 2"/>
          <p:cNvSpPr>
            <a:spLocks noGrp="1"/>
          </p:cNvSpPr>
          <p:nvPr>
            <p:ph idx="1"/>
          </p:nvPr>
        </p:nvSpPr>
        <p:spPr/>
        <p:txBody>
          <a:bodyPr>
            <a:normAutofit/>
          </a:bodyPr>
          <a:lstStyle/>
          <a:p>
            <a:r>
              <a:rPr lang="en-GB" sz="3600" dirty="0"/>
              <a:t>Most popular Chinese cloud providers </a:t>
            </a:r>
          </a:p>
          <a:p>
            <a:pPr lvl="1"/>
            <a:r>
              <a:rPr lang="en-GB" sz="3200" dirty="0"/>
              <a:t>Alibaba Cloud</a:t>
            </a:r>
          </a:p>
          <a:p>
            <a:pPr lvl="1"/>
            <a:r>
              <a:rPr lang="en-GB" sz="3200" dirty="0" err="1"/>
              <a:t>Tencent</a:t>
            </a:r>
            <a:r>
              <a:rPr lang="en-GB" sz="3200" dirty="0"/>
              <a:t> Cloud</a:t>
            </a:r>
          </a:p>
          <a:p>
            <a:pPr lvl="1"/>
            <a:r>
              <a:rPr lang="en-GB" sz="3200" dirty="0"/>
              <a:t>China Telecom Cloud</a:t>
            </a:r>
          </a:p>
          <a:p>
            <a:pPr lvl="1"/>
            <a:r>
              <a:rPr lang="en-GB" sz="3200" dirty="0"/>
              <a:t>Huawei Cloud</a:t>
            </a:r>
          </a:p>
          <a:p>
            <a:pPr lvl="1"/>
            <a:r>
              <a:rPr lang="en-GB" sz="3200" dirty="0"/>
              <a:t>Baidu Cloud </a:t>
            </a:r>
          </a:p>
        </p:txBody>
      </p:sp>
    </p:spTree>
    <p:extLst>
      <p:ext uri="{BB962C8B-B14F-4D97-AF65-F5344CB8AC3E}">
        <p14:creationId xmlns:p14="http://schemas.microsoft.com/office/powerpoint/2010/main" val="2329689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International</a:t>
            </a:r>
            <a:r>
              <a:rPr lang="en-GB" dirty="0"/>
              <a:t> cloud providers in China</a:t>
            </a:r>
          </a:p>
        </p:txBody>
      </p:sp>
      <p:sp>
        <p:nvSpPr>
          <p:cNvPr id="3" name="Content Placeholder 2"/>
          <p:cNvSpPr>
            <a:spLocks noGrp="1"/>
          </p:cNvSpPr>
          <p:nvPr>
            <p:ph idx="1"/>
          </p:nvPr>
        </p:nvSpPr>
        <p:spPr/>
        <p:txBody>
          <a:bodyPr>
            <a:normAutofit/>
          </a:bodyPr>
          <a:lstStyle/>
          <a:p>
            <a:r>
              <a:rPr lang="en-US" altLang="zh-CN" sz="3600" dirty="0"/>
              <a:t>I</a:t>
            </a:r>
            <a:r>
              <a:rPr lang="en-GB" sz="3600" dirty="0" err="1"/>
              <a:t>nternational</a:t>
            </a:r>
            <a:r>
              <a:rPr lang="en-GB" sz="3600" dirty="0"/>
              <a:t> cloud providers have to operate in the Chinese market by cooperating with domestic service providers </a:t>
            </a:r>
          </a:p>
          <a:p>
            <a:r>
              <a:rPr lang="en-US" sz="3600" dirty="0"/>
              <a:t>Examples</a:t>
            </a:r>
            <a:endParaRPr lang="en-GB" sz="3600" dirty="0"/>
          </a:p>
          <a:p>
            <a:pPr lvl="1"/>
            <a:r>
              <a:rPr lang="en-GB" sz="2800" dirty="0"/>
              <a:t>AWS is run by </a:t>
            </a:r>
            <a:r>
              <a:rPr lang="en-GB" sz="2800" dirty="0" err="1"/>
              <a:t>Sinnet</a:t>
            </a:r>
            <a:r>
              <a:rPr lang="en-GB" sz="2800" dirty="0"/>
              <a:t> in Beijing and by Ningxia Western Cloud Data Technology (NWCD) in Ningxia </a:t>
            </a:r>
          </a:p>
          <a:p>
            <a:pPr lvl="1"/>
            <a:r>
              <a:rPr lang="en-GB" sz="2800" dirty="0"/>
              <a:t>Microsoft Azure is branded as Azure China and operated locally by 21Vianet</a:t>
            </a:r>
          </a:p>
        </p:txBody>
      </p:sp>
    </p:spTree>
    <p:extLst>
      <p:ext uri="{BB962C8B-B14F-4D97-AF65-F5344CB8AC3E}">
        <p14:creationId xmlns:p14="http://schemas.microsoft.com/office/powerpoint/2010/main" val="11083205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Security related regulation </a:t>
            </a:r>
          </a:p>
        </p:txBody>
      </p:sp>
      <p:sp>
        <p:nvSpPr>
          <p:cNvPr id="3" name="Content Placeholder 2"/>
          <p:cNvSpPr>
            <a:spLocks noGrp="1"/>
          </p:cNvSpPr>
          <p:nvPr>
            <p:ph idx="1"/>
          </p:nvPr>
        </p:nvSpPr>
        <p:spPr/>
        <p:txBody>
          <a:bodyPr>
            <a:normAutofit fontScale="92500" lnSpcReduction="10000"/>
          </a:bodyPr>
          <a:lstStyle/>
          <a:p>
            <a:r>
              <a:rPr lang="en-GB" dirty="0">
                <a:highlight>
                  <a:srgbClr val="FFFF00"/>
                </a:highlight>
              </a:rPr>
              <a:t>China Cybersecurity Law </a:t>
            </a:r>
            <a:r>
              <a:rPr lang="en-GB" dirty="0"/>
              <a:t>(CSL) - 2017</a:t>
            </a:r>
          </a:p>
          <a:p>
            <a:pPr lvl="1"/>
            <a:r>
              <a:rPr lang="en-GB" dirty="0"/>
              <a:t>all network operators must comply with the CSL</a:t>
            </a:r>
          </a:p>
          <a:p>
            <a:r>
              <a:rPr lang="en-GB" dirty="0">
                <a:highlight>
                  <a:srgbClr val="FFFF00"/>
                </a:highlight>
              </a:rPr>
              <a:t>Classified Protection of Cybersecurity Scheme(Multi-Level Protection Scheme (MLPS) </a:t>
            </a:r>
            <a:r>
              <a:rPr lang="en-GB" dirty="0"/>
              <a:t>- 2008/2019</a:t>
            </a:r>
          </a:p>
          <a:p>
            <a:pPr lvl="1"/>
            <a:r>
              <a:rPr lang="en-GB" dirty="0"/>
              <a:t>MLPS was first introduced in 2008 and updated to MLPS 2.0 in 2019</a:t>
            </a:r>
          </a:p>
          <a:p>
            <a:pPr lvl="1"/>
            <a:r>
              <a:rPr lang="en-GB" dirty="0"/>
              <a:t>a regulatory scheme designed to protect the cybersecurity of networks and systems in China</a:t>
            </a:r>
          </a:p>
          <a:p>
            <a:pPr lvl="1"/>
            <a:r>
              <a:rPr lang="en-GB" dirty="0"/>
              <a:t>it is compulsory for all companies and individuals that own, operate, or provide services relating to network and corresponding system components in China to follow the national standards under the MLPS scheme</a:t>
            </a:r>
          </a:p>
          <a:p>
            <a:r>
              <a:rPr lang="en-GB" dirty="0">
                <a:highlight>
                  <a:srgbClr val="FFFF00"/>
                </a:highlight>
              </a:rPr>
              <a:t>China Data Security Law </a:t>
            </a:r>
            <a:r>
              <a:rPr lang="en-GB" dirty="0"/>
              <a:t>(DSL) - 2021 </a:t>
            </a:r>
          </a:p>
          <a:p>
            <a:pPr lvl="1"/>
            <a:r>
              <a:rPr lang="en-GB" dirty="0"/>
              <a:t>stipulates the security of data related activities in mainland China such as collection, storage, processing, usage, provision, trading and publishing, etc.</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117348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Privacy related regulation</a:t>
            </a:r>
          </a:p>
        </p:txBody>
      </p:sp>
      <p:sp>
        <p:nvSpPr>
          <p:cNvPr id="3" name="Content Placeholder 2"/>
          <p:cNvSpPr>
            <a:spLocks noGrp="1"/>
          </p:cNvSpPr>
          <p:nvPr>
            <p:ph idx="1"/>
          </p:nvPr>
        </p:nvSpPr>
        <p:spPr/>
        <p:txBody>
          <a:bodyPr>
            <a:normAutofit/>
          </a:bodyPr>
          <a:lstStyle/>
          <a:p>
            <a:r>
              <a:rPr lang="en-GB" dirty="0">
                <a:highlight>
                  <a:srgbClr val="FFFF00"/>
                </a:highlight>
              </a:rPr>
              <a:t>China Personal Information Protection Law </a:t>
            </a:r>
            <a:r>
              <a:rPr lang="en-GB" dirty="0"/>
              <a:t>(PIPL) – 2021</a:t>
            </a:r>
          </a:p>
          <a:p>
            <a:pPr lvl="1"/>
            <a:r>
              <a:rPr lang="en-GB" dirty="0"/>
              <a:t>It is the first law framework over personal data protection in mainland China to protect personal information rights and interests, regulate the processing of personal information, and promote the reasonable use of personal information</a:t>
            </a:r>
          </a:p>
          <a:p>
            <a:pPr lvl="1"/>
            <a:r>
              <a:rPr lang="en-GB" dirty="0"/>
              <a:t>regulates the data related activities pertaining to personal data</a:t>
            </a:r>
          </a:p>
          <a:p>
            <a:r>
              <a:rPr lang="en-GB" dirty="0"/>
              <a:t>Other than PIPL, the data protection requirements can also be found in various </a:t>
            </a:r>
            <a:r>
              <a:rPr lang="en-GB" dirty="0">
                <a:highlight>
                  <a:srgbClr val="FFFF00"/>
                </a:highlight>
              </a:rPr>
              <a:t>other regulations</a:t>
            </a:r>
          </a:p>
        </p:txBody>
      </p:sp>
    </p:spTree>
    <p:extLst>
      <p:ext uri="{BB962C8B-B14F-4D97-AF65-F5344CB8AC3E}">
        <p14:creationId xmlns:p14="http://schemas.microsoft.com/office/powerpoint/2010/main" val="351132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Financial industry standards on cloud computing technology</a:t>
            </a:r>
          </a:p>
        </p:txBody>
      </p:sp>
      <p:sp>
        <p:nvSpPr>
          <p:cNvPr id="3" name="Content Placeholder 2"/>
          <p:cNvSpPr>
            <a:spLocks noGrp="1"/>
          </p:cNvSpPr>
          <p:nvPr>
            <p:ph idx="1"/>
          </p:nvPr>
        </p:nvSpPr>
        <p:spPr/>
        <p:txBody>
          <a:bodyPr>
            <a:normAutofit fontScale="70000" lnSpcReduction="20000"/>
          </a:bodyPr>
          <a:lstStyle/>
          <a:p>
            <a:pPr>
              <a:lnSpc>
                <a:spcPct val="120000"/>
              </a:lnSpc>
            </a:pPr>
            <a:r>
              <a:rPr lang="en-GB" dirty="0"/>
              <a:t>The National Financial Standardization Technical Committee ('NFSTC') announced, on 27 October 2020, that the </a:t>
            </a:r>
            <a:r>
              <a:rPr lang="en-GB" dirty="0">
                <a:solidFill>
                  <a:srgbClr val="FF0000"/>
                </a:solidFill>
              </a:rPr>
              <a:t>People's Bank of China has released three financial industry standards </a:t>
            </a:r>
            <a:r>
              <a:rPr lang="en-GB" dirty="0"/>
              <a:t>on cloud computing</a:t>
            </a:r>
          </a:p>
          <a:p>
            <a:pPr lvl="1">
              <a:lnSpc>
                <a:spcPct val="120000"/>
              </a:lnSpc>
            </a:pPr>
            <a:r>
              <a:rPr lang="en-GB" dirty="0"/>
              <a:t>Technical Framework of Cloud Computing Technology Financial Application Specification (JR/T 0166-2020) (</a:t>
            </a:r>
            <a:r>
              <a:rPr lang="en-GB" dirty="0">
                <a:highlight>
                  <a:srgbClr val="FFFF00"/>
                </a:highlight>
              </a:rPr>
              <a:t>'the Cloud Computing Framework Specification</a:t>
            </a:r>
            <a:r>
              <a:rPr lang="en-GB" dirty="0"/>
              <a:t>')</a:t>
            </a:r>
          </a:p>
          <a:p>
            <a:pPr lvl="1">
              <a:lnSpc>
                <a:spcPct val="120000"/>
              </a:lnSpc>
            </a:pPr>
            <a:r>
              <a:rPr lang="en-GB" dirty="0"/>
              <a:t>Cloud Computing Technology Financial Application Specification Security Technical Requirements (JR/T 0167-2020) (</a:t>
            </a:r>
            <a:r>
              <a:rPr lang="en-GB" dirty="0">
                <a:highlight>
                  <a:srgbClr val="FFFF00"/>
                </a:highlight>
              </a:rPr>
              <a:t>'the Cloud Computing Security Specification</a:t>
            </a:r>
            <a:r>
              <a:rPr lang="en-GB" dirty="0"/>
              <a:t>')</a:t>
            </a:r>
          </a:p>
          <a:p>
            <a:pPr lvl="2">
              <a:lnSpc>
                <a:spcPct val="120000"/>
              </a:lnSpc>
            </a:pPr>
            <a:r>
              <a:rPr lang="en-GB" dirty="0"/>
              <a:t>focuses on the potential risks of cloud computing financial applications</a:t>
            </a:r>
          </a:p>
          <a:p>
            <a:pPr lvl="2">
              <a:lnSpc>
                <a:spcPct val="120000"/>
              </a:lnSpc>
            </a:pPr>
            <a:r>
              <a:rPr lang="en-GB" dirty="0"/>
              <a:t>outlines requirements for data security and security management</a:t>
            </a:r>
          </a:p>
          <a:p>
            <a:pPr lvl="2">
              <a:lnSpc>
                <a:spcPct val="120000"/>
              </a:lnSpc>
            </a:pPr>
            <a:r>
              <a:rPr lang="en-GB" dirty="0"/>
              <a:t>proposes policies</a:t>
            </a:r>
          </a:p>
          <a:p>
            <a:pPr lvl="1">
              <a:lnSpc>
                <a:spcPct val="120000"/>
              </a:lnSpc>
            </a:pPr>
            <a:r>
              <a:rPr lang="en-GB" dirty="0"/>
              <a:t>Cloud Computing Technology Financial Application Specification Disaster Recovery (JR/T 0168-2020) (</a:t>
            </a:r>
            <a:r>
              <a:rPr lang="en-GB" dirty="0">
                <a:highlight>
                  <a:srgbClr val="FFFF00"/>
                </a:highlight>
              </a:rPr>
              <a:t>'Cloud Computing Disaster Recovery Specification</a:t>
            </a:r>
            <a:r>
              <a:rPr lang="en-GB" dirty="0"/>
              <a:t>')</a:t>
            </a:r>
          </a:p>
          <a:p>
            <a:pPr lvl="2">
              <a:lnSpc>
                <a:spcPct val="120000"/>
              </a:lnSpc>
            </a:pPr>
            <a:r>
              <a:rPr lang="en-GB" dirty="0"/>
              <a:t>stipulates technical requirements that all cloud computing participants should follow when measuring the cloud computing platform's disaster tolerance capability and carrying out the disaster recovery work of the cloud computing platform</a:t>
            </a:r>
          </a:p>
        </p:txBody>
      </p:sp>
    </p:spTree>
    <p:extLst>
      <p:ext uri="{BB962C8B-B14F-4D97-AF65-F5344CB8AC3E}">
        <p14:creationId xmlns:p14="http://schemas.microsoft.com/office/powerpoint/2010/main" val="136958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International cloud computing standards</a:t>
            </a:r>
          </a:p>
        </p:txBody>
      </p:sp>
    </p:spTree>
    <p:extLst>
      <p:ext uri="{BB962C8B-B14F-4D97-AF65-F5344CB8AC3E}">
        <p14:creationId xmlns:p14="http://schemas.microsoft.com/office/powerpoint/2010/main" val="2243191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International standard organizations</a:t>
            </a:r>
          </a:p>
        </p:txBody>
      </p:sp>
      <p:sp>
        <p:nvSpPr>
          <p:cNvPr id="3" name="Content Placeholder 2"/>
          <p:cNvSpPr>
            <a:spLocks noGrp="1"/>
          </p:cNvSpPr>
          <p:nvPr>
            <p:ph idx="1"/>
          </p:nvPr>
        </p:nvSpPr>
        <p:spPr>
          <a:xfrm>
            <a:off x="838200" y="1825625"/>
            <a:ext cx="6172200" cy="4351338"/>
          </a:xfrm>
        </p:spPr>
        <p:txBody>
          <a:bodyPr>
            <a:normAutofit fontScale="92500" lnSpcReduction="10000"/>
          </a:bodyPr>
          <a:lstStyle/>
          <a:p>
            <a:r>
              <a:rPr lang="en-GB" sz="4000" dirty="0"/>
              <a:t>ISO</a:t>
            </a:r>
          </a:p>
          <a:p>
            <a:pPr lvl="1"/>
            <a:r>
              <a:rPr lang="en-GB" sz="3600" dirty="0"/>
              <a:t>International Organization for Standardization </a:t>
            </a:r>
          </a:p>
          <a:p>
            <a:r>
              <a:rPr lang="en-GB" sz="4000" dirty="0"/>
              <a:t>ITU</a:t>
            </a:r>
          </a:p>
          <a:p>
            <a:pPr lvl="1"/>
            <a:r>
              <a:rPr lang="en-GB" sz="3600" dirty="0"/>
              <a:t>International Telecommunication Union </a:t>
            </a:r>
          </a:p>
          <a:p>
            <a:r>
              <a:rPr lang="en-GB" sz="4000" dirty="0"/>
              <a:t>IEC</a:t>
            </a:r>
          </a:p>
          <a:p>
            <a:pPr lvl="1"/>
            <a:r>
              <a:rPr lang="en-GB" sz="3600" dirty="0"/>
              <a:t>International </a:t>
            </a:r>
            <a:r>
              <a:rPr lang="en-GB" sz="3600" dirty="0" err="1"/>
              <a:t>Electrotechnical</a:t>
            </a:r>
            <a:r>
              <a:rPr lang="en-GB" sz="3600" dirty="0"/>
              <a:t> Commission </a:t>
            </a:r>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7581" y="1574651"/>
            <a:ext cx="2083224" cy="2083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5897" y="4440758"/>
            <a:ext cx="1960065" cy="1960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7482" y="2661780"/>
            <a:ext cx="2377859" cy="2377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9289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5405C2-78C5-9BAD-1A46-70CC7CDF5068}"/>
              </a:ext>
            </a:extLst>
          </p:cNvPr>
          <p:cNvSpPr>
            <a:spLocks noGrp="1"/>
          </p:cNvSpPr>
          <p:nvPr>
            <p:ph type="title"/>
          </p:nvPr>
        </p:nvSpPr>
        <p:spPr/>
        <p:txBody>
          <a:bodyPr/>
          <a:lstStyle/>
          <a:p>
            <a:r>
              <a:rPr lang="en-AU" dirty="0"/>
              <a:t>Who are cloud stakeholders?</a:t>
            </a:r>
            <a:endParaRPr lang="x-none" dirty="0"/>
          </a:p>
        </p:txBody>
      </p:sp>
    </p:spTree>
    <p:extLst>
      <p:ext uri="{BB962C8B-B14F-4D97-AF65-F5344CB8AC3E}">
        <p14:creationId xmlns:p14="http://schemas.microsoft.com/office/powerpoint/2010/main" val="1983162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World Standards Cooperation alliance</a:t>
            </a:r>
          </a:p>
        </p:txBody>
      </p:sp>
      <p:sp>
        <p:nvSpPr>
          <p:cNvPr id="3" name="Content Placeholder 2"/>
          <p:cNvSpPr>
            <a:spLocks noGrp="1"/>
          </p:cNvSpPr>
          <p:nvPr>
            <p:ph idx="1"/>
          </p:nvPr>
        </p:nvSpPr>
        <p:spPr/>
        <p:txBody>
          <a:bodyPr>
            <a:normAutofit/>
          </a:bodyPr>
          <a:lstStyle/>
          <a:p>
            <a:r>
              <a:rPr lang="en-GB" sz="3600" dirty="0"/>
              <a:t>Together, these three organizations have formed the World Standards Cooperation alliance</a:t>
            </a:r>
          </a:p>
          <a:p>
            <a:endParaRPr lang="en-GB" sz="36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102" y="2231198"/>
            <a:ext cx="8346511" cy="4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23185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 - The International Organization for Standardization </a:t>
            </a:r>
          </a:p>
        </p:txBody>
      </p:sp>
      <p:sp>
        <p:nvSpPr>
          <p:cNvPr id="3" name="Content Placeholder 2"/>
          <p:cNvSpPr>
            <a:spLocks noGrp="1"/>
          </p:cNvSpPr>
          <p:nvPr>
            <p:ph idx="1"/>
          </p:nvPr>
        </p:nvSpPr>
        <p:spPr/>
        <p:txBody>
          <a:bodyPr>
            <a:normAutofit/>
          </a:bodyPr>
          <a:lstStyle/>
          <a:p>
            <a:r>
              <a:rPr lang="en-GB" sz="3200" dirty="0"/>
              <a:t>An international standard development organization</a:t>
            </a:r>
          </a:p>
          <a:p>
            <a:pPr lvl="1"/>
            <a:r>
              <a:rPr lang="en-GB" sz="3200" dirty="0"/>
              <a:t>It works in 167 countries</a:t>
            </a:r>
          </a:p>
          <a:p>
            <a:r>
              <a:rPr lang="en-GB" sz="3200" dirty="0"/>
              <a:t>Develops and publishes standardization in </a:t>
            </a:r>
            <a:r>
              <a:rPr lang="en-GB" sz="3200" dirty="0">
                <a:highlight>
                  <a:srgbClr val="FFFF00"/>
                </a:highlight>
              </a:rPr>
              <a:t>all technical and nontechnical fields </a:t>
            </a:r>
            <a:r>
              <a:rPr lang="en-GB" sz="3200" dirty="0"/>
              <a:t>other than electrical and electronic engineering</a:t>
            </a:r>
          </a:p>
          <a:p>
            <a:pPr lvl="1"/>
            <a:r>
              <a:rPr lang="en-GB" sz="3200" dirty="0"/>
              <a:t>Electronic engineering standards are responsibility of IEC - International Electrotechnical Commission</a:t>
            </a:r>
          </a:p>
        </p:txBody>
      </p:sp>
    </p:spTree>
    <p:extLst>
      <p:ext uri="{BB962C8B-B14F-4D97-AF65-F5344CB8AC3E}">
        <p14:creationId xmlns:p14="http://schemas.microsoft.com/office/powerpoint/2010/main" val="41602771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 Standardization process</a:t>
            </a:r>
          </a:p>
        </p:txBody>
      </p:sp>
      <p:sp>
        <p:nvSpPr>
          <p:cNvPr id="3" name="Content Placeholder 2"/>
          <p:cNvSpPr>
            <a:spLocks noGrp="1"/>
          </p:cNvSpPr>
          <p:nvPr>
            <p:ph idx="1"/>
          </p:nvPr>
        </p:nvSpPr>
        <p:spPr/>
        <p:txBody>
          <a:bodyPr>
            <a:normAutofit fontScale="92500" lnSpcReduction="20000"/>
          </a:bodyPr>
          <a:lstStyle/>
          <a:p>
            <a:r>
              <a:rPr lang="en-GB" dirty="0"/>
              <a:t>ISO has 804 technical committees and subcommittees concerned with standards development</a:t>
            </a:r>
          </a:p>
          <a:p>
            <a:r>
              <a:rPr lang="en-GB" dirty="0"/>
              <a:t>International Standards are developed by ISO technical committees (TC) and subcommittees (SC) by a process with six steps</a:t>
            </a:r>
          </a:p>
          <a:p>
            <a:pPr lvl="2"/>
            <a:r>
              <a:rPr lang="en-GB" sz="2400" dirty="0"/>
              <a:t>Stage 1: Proposal stage</a:t>
            </a:r>
          </a:p>
          <a:p>
            <a:pPr lvl="2"/>
            <a:r>
              <a:rPr lang="en-GB" sz="2400" dirty="0"/>
              <a:t>Stage 2: Preparatory stage</a:t>
            </a:r>
          </a:p>
          <a:p>
            <a:pPr lvl="2"/>
            <a:r>
              <a:rPr lang="en-GB" sz="2400" dirty="0"/>
              <a:t>Stage 3: Committee stage</a:t>
            </a:r>
          </a:p>
          <a:p>
            <a:pPr lvl="2"/>
            <a:r>
              <a:rPr lang="en-GB" sz="2400" dirty="0"/>
              <a:t>Stage 4: Enquiry stage</a:t>
            </a:r>
          </a:p>
          <a:p>
            <a:pPr lvl="2"/>
            <a:r>
              <a:rPr lang="en-GB" sz="2400" dirty="0"/>
              <a:t>Stage 5: Approval stage</a:t>
            </a:r>
          </a:p>
          <a:p>
            <a:pPr lvl="2"/>
            <a:r>
              <a:rPr lang="en-GB" sz="2400" dirty="0"/>
              <a:t>Stage 6: Publication stage</a:t>
            </a:r>
          </a:p>
          <a:p>
            <a:r>
              <a:rPr lang="en-GB" dirty="0"/>
              <a:t>As of April 2022, the ISO has developed over 24,261 standards, covering everything from manufactured products and technology to food safety, agriculture, and healthcare </a:t>
            </a:r>
          </a:p>
        </p:txBody>
      </p:sp>
    </p:spTree>
    <p:extLst>
      <p:ext uri="{BB962C8B-B14F-4D97-AF65-F5344CB8AC3E}">
        <p14:creationId xmlns:p14="http://schemas.microsoft.com/office/powerpoint/2010/main" val="12747583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Joint technical committee with IEC</a:t>
            </a:r>
          </a:p>
        </p:txBody>
      </p:sp>
      <p:sp>
        <p:nvSpPr>
          <p:cNvPr id="3" name="Content Placeholder 2"/>
          <p:cNvSpPr>
            <a:spLocks noGrp="1"/>
          </p:cNvSpPr>
          <p:nvPr>
            <p:ph idx="1"/>
          </p:nvPr>
        </p:nvSpPr>
        <p:spPr/>
        <p:txBody>
          <a:bodyPr>
            <a:normAutofit/>
          </a:bodyPr>
          <a:lstStyle/>
          <a:p>
            <a:r>
              <a:rPr lang="en-GB" sz="4000" dirty="0"/>
              <a:t>ISO/IEC JTC 1</a:t>
            </a:r>
          </a:p>
          <a:p>
            <a:r>
              <a:rPr lang="en-GB" sz="4000" dirty="0"/>
              <a:t>ISO has a joint technical committee (JTC) with the International Electrotechnical Commission (IEC) to develop standards relating to </a:t>
            </a:r>
            <a:r>
              <a:rPr lang="en-GB" sz="4000" dirty="0">
                <a:solidFill>
                  <a:srgbClr val="FF0000"/>
                </a:solidFill>
              </a:rPr>
              <a:t>information technology </a:t>
            </a:r>
            <a:endParaRPr lang="en-GB" sz="4000" dirty="0"/>
          </a:p>
          <a:p>
            <a:endParaRPr lang="en-GB" sz="4000" dirty="0"/>
          </a:p>
        </p:txBody>
      </p:sp>
    </p:spTree>
    <p:extLst>
      <p:ext uri="{BB962C8B-B14F-4D97-AF65-F5344CB8AC3E}">
        <p14:creationId xmlns:p14="http://schemas.microsoft.com/office/powerpoint/2010/main" val="2427004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JTC 1 Scope and mission</a:t>
            </a:r>
          </a:p>
        </p:txBody>
      </p:sp>
      <p:sp>
        <p:nvSpPr>
          <p:cNvPr id="3" name="Content Placeholder 2"/>
          <p:cNvSpPr>
            <a:spLocks noGrp="1"/>
          </p:cNvSpPr>
          <p:nvPr>
            <p:ph idx="1"/>
          </p:nvPr>
        </p:nvSpPr>
        <p:spPr/>
        <p:txBody>
          <a:bodyPr>
            <a:normAutofit/>
          </a:bodyPr>
          <a:lstStyle/>
          <a:p>
            <a:r>
              <a:rPr lang="en-GB" dirty="0"/>
              <a:t>Develop, maintain, promote and facilitate IT standards required by global markets meeting business and user requirements concerning:</a:t>
            </a:r>
          </a:p>
          <a:p>
            <a:pPr lvl="1"/>
            <a:r>
              <a:rPr lang="en-GB" dirty="0"/>
              <a:t>The design and development of IT systems and tools</a:t>
            </a:r>
          </a:p>
          <a:p>
            <a:pPr lvl="1"/>
            <a:r>
              <a:rPr lang="en-GB" dirty="0"/>
              <a:t>The performance and quality of IT products and systems</a:t>
            </a:r>
          </a:p>
          <a:p>
            <a:pPr lvl="1"/>
            <a:r>
              <a:rPr lang="en-GB" dirty="0"/>
              <a:t>The security of IT systems and information</a:t>
            </a:r>
          </a:p>
          <a:p>
            <a:pPr lvl="1"/>
            <a:r>
              <a:rPr lang="en-GB" dirty="0"/>
              <a:t>The portability of application programs</a:t>
            </a:r>
          </a:p>
          <a:p>
            <a:pPr lvl="1"/>
            <a:r>
              <a:rPr lang="en-GB" dirty="0"/>
              <a:t>The interoperability of IT products and systems</a:t>
            </a:r>
          </a:p>
          <a:p>
            <a:pPr lvl="1"/>
            <a:r>
              <a:rPr lang="en-GB" dirty="0"/>
              <a:t>The unified tools and environments</a:t>
            </a:r>
          </a:p>
          <a:p>
            <a:pPr lvl="1"/>
            <a:r>
              <a:rPr lang="en-GB" dirty="0"/>
              <a:t>The harmonized IT vocabulary</a:t>
            </a:r>
          </a:p>
          <a:p>
            <a:pPr lvl="1"/>
            <a:r>
              <a:rPr lang="en-GB" dirty="0"/>
              <a:t>The user-friendly and ergonomically-designed user interfaces</a:t>
            </a:r>
          </a:p>
        </p:txBody>
      </p:sp>
    </p:spTree>
    <p:extLst>
      <p:ext uri="{BB962C8B-B14F-4D97-AF65-F5344CB8AC3E}">
        <p14:creationId xmlns:p14="http://schemas.microsoft.com/office/powerpoint/2010/main" val="21692663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JTC 1 Structure</a:t>
            </a:r>
          </a:p>
        </p:txBody>
      </p:sp>
      <p:sp>
        <p:nvSpPr>
          <p:cNvPr id="3" name="Content Placeholder 2"/>
          <p:cNvSpPr>
            <a:spLocks noGrp="1"/>
          </p:cNvSpPr>
          <p:nvPr>
            <p:ph idx="1"/>
          </p:nvPr>
        </p:nvSpPr>
        <p:spPr/>
        <p:txBody>
          <a:bodyPr>
            <a:normAutofit/>
          </a:bodyPr>
          <a:lstStyle/>
          <a:p>
            <a:r>
              <a:rPr lang="en-GB" sz="3600" dirty="0"/>
              <a:t>Most work on the development of standards is done by subcommittees (SCs), each of which deals with a particular field</a:t>
            </a:r>
          </a:p>
          <a:p>
            <a:pPr lvl="1"/>
            <a:r>
              <a:rPr lang="en-GB" sz="3200" dirty="0"/>
              <a:t>Subcommittee dealing with the field of cloud computing is called </a:t>
            </a:r>
            <a:r>
              <a:rPr lang="it-IT" sz="3200" dirty="0">
                <a:solidFill>
                  <a:srgbClr val="FF0000"/>
                </a:solidFill>
              </a:rPr>
              <a:t>ISO/IEC JTC 1/SC 38</a:t>
            </a:r>
            <a:endParaRPr lang="en-GB" sz="3200" dirty="0">
              <a:solidFill>
                <a:srgbClr val="FF0000"/>
              </a:solidFill>
            </a:endParaRPr>
          </a:p>
          <a:p>
            <a:r>
              <a:rPr lang="en-GB" sz="3600" dirty="0"/>
              <a:t>Most of these subcommittees have several working groups (WGs)</a:t>
            </a:r>
          </a:p>
        </p:txBody>
      </p:sp>
    </p:spTree>
    <p:extLst>
      <p:ext uri="{BB962C8B-B14F-4D97-AF65-F5344CB8AC3E}">
        <p14:creationId xmlns:p14="http://schemas.microsoft.com/office/powerpoint/2010/main" val="42622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Standardization of cloud computing</a:t>
            </a:r>
          </a:p>
        </p:txBody>
      </p:sp>
    </p:spTree>
    <p:extLst>
      <p:ext uri="{BB962C8B-B14F-4D97-AF65-F5344CB8AC3E}">
        <p14:creationId xmlns:p14="http://schemas.microsoft.com/office/powerpoint/2010/main" val="38356701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Standardization of cloud computing - definition </a:t>
            </a:r>
          </a:p>
        </p:txBody>
      </p:sp>
      <p:sp>
        <p:nvSpPr>
          <p:cNvPr id="3" name="Content Placeholder 2"/>
          <p:cNvSpPr>
            <a:spLocks noGrp="1"/>
          </p:cNvSpPr>
          <p:nvPr>
            <p:ph idx="1"/>
          </p:nvPr>
        </p:nvSpPr>
        <p:spPr/>
        <p:txBody>
          <a:bodyPr>
            <a:normAutofit/>
          </a:bodyPr>
          <a:lstStyle/>
          <a:p>
            <a:r>
              <a:rPr lang="en-GB" sz="4400" dirty="0"/>
              <a:t>The implementation of standards in cloud computing industry</a:t>
            </a:r>
          </a:p>
          <a:p>
            <a:pPr marL="0" indent="0">
              <a:buNone/>
            </a:pPr>
            <a:endParaRPr lang="en-GB" sz="4400" dirty="0"/>
          </a:p>
        </p:txBody>
      </p:sp>
    </p:spTree>
    <p:extLst>
      <p:ext uri="{BB962C8B-B14F-4D97-AF65-F5344CB8AC3E}">
        <p14:creationId xmlns:p14="http://schemas.microsoft.com/office/powerpoint/2010/main" val="10503889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Where are technical standards developed?</a:t>
            </a:r>
          </a:p>
        </p:txBody>
      </p:sp>
      <p:sp>
        <p:nvSpPr>
          <p:cNvPr id="3" name="Content Placeholder 2"/>
          <p:cNvSpPr>
            <a:spLocks noGrp="1"/>
          </p:cNvSpPr>
          <p:nvPr>
            <p:ph idx="1"/>
          </p:nvPr>
        </p:nvSpPr>
        <p:spPr/>
        <p:txBody>
          <a:bodyPr/>
          <a:lstStyle/>
          <a:p>
            <a:r>
              <a:rPr lang="en-GB" dirty="0"/>
              <a:t>The main technical committees active in Cloud Computing standardization</a:t>
            </a:r>
          </a:p>
          <a:p>
            <a:pPr lvl="1"/>
            <a:r>
              <a:rPr lang="en-GB" sz="2800" dirty="0"/>
              <a:t>ISO/IEC JTC 1/SC 38 “Cloud Computing and Distributed Platforms”</a:t>
            </a:r>
          </a:p>
          <a:p>
            <a:pPr lvl="1"/>
            <a:r>
              <a:rPr lang="en-GB" sz="2800" dirty="0">
                <a:solidFill>
                  <a:srgbClr val="FF0000"/>
                </a:solidFill>
              </a:rPr>
              <a:t>ITU-T/SG 13 “Future networks and emerging network technologies”</a:t>
            </a:r>
          </a:p>
          <a:p>
            <a:pPr lvl="1"/>
            <a:r>
              <a:rPr lang="en-GB" sz="2800" dirty="0"/>
              <a:t>ISO/IEC JTC 1/SC 27 “Information security, cybersecurity and privacy protection”</a:t>
            </a:r>
          </a:p>
          <a:p>
            <a:pPr lvl="1"/>
            <a:r>
              <a:rPr lang="en-GB" sz="2800" dirty="0"/>
              <a:t>ITU-T/SG 17 “Security”</a:t>
            </a:r>
          </a:p>
          <a:p>
            <a:endParaRPr lang="en-GB" dirty="0"/>
          </a:p>
        </p:txBody>
      </p:sp>
    </p:spTree>
    <p:extLst>
      <p:ext uri="{BB962C8B-B14F-4D97-AF65-F5344CB8AC3E}">
        <p14:creationId xmlns:p14="http://schemas.microsoft.com/office/powerpoint/2010/main" val="6789168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ITU-T/SG 13 “Future networks and emerging network technologies”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073" y="2165892"/>
            <a:ext cx="10599750" cy="3704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7360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51D2863-6879-4114-B637-618CE4BB2EE3}"/>
              </a:ext>
            </a:extLst>
          </p:cNvPr>
          <p:cNvSpPr>
            <a:spLocks noGrp="1"/>
          </p:cNvSpPr>
          <p:nvPr>
            <p:ph type="title"/>
          </p:nvPr>
        </p:nvSpPr>
        <p:spPr/>
        <p:txBody>
          <a:bodyPr>
            <a:normAutofit fontScale="90000"/>
          </a:bodyPr>
          <a:lstStyle/>
          <a:p>
            <a:r>
              <a:rPr lang="en-AU" sz="6000" dirty="0"/>
              <a:t>Cloud Stakeholders</a:t>
            </a:r>
            <a:endParaRPr lang="x-none" sz="6000" dirty="0"/>
          </a:p>
        </p:txBody>
      </p:sp>
      <p:pic>
        <p:nvPicPr>
          <p:cNvPr id="5" name="图片 4">
            <a:extLst>
              <a:ext uri="{FF2B5EF4-FFF2-40B4-BE49-F238E27FC236}">
                <a16:creationId xmlns:a16="http://schemas.microsoft.com/office/drawing/2014/main" id="{2B50E7F5-9C99-8DE0-DB55-BB027D4AB694}"/>
              </a:ext>
            </a:extLst>
          </p:cNvPr>
          <p:cNvPicPr>
            <a:picLocks noChangeAspect="1"/>
          </p:cNvPicPr>
          <p:nvPr/>
        </p:nvPicPr>
        <p:blipFill>
          <a:blip r:embed="rId2"/>
          <a:stretch>
            <a:fillRect/>
          </a:stretch>
        </p:blipFill>
        <p:spPr>
          <a:xfrm>
            <a:off x="5743442" y="108651"/>
            <a:ext cx="4736386" cy="6749349"/>
          </a:xfrm>
          <a:prstGeom prst="rect">
            <a:avLst/>
          </a:prstGeom>
        </p:spPr>
      </p:pic>
      <p:sp>
        <p:nvSpPr>
          <p:cNvPr id="8" name="矩形: 圆角 7">
            <a:extLst>
              <a:ext uri="{FF2B5EF4-FFF2-40B4-BE49-F238E27FC236}">
                <a16:creationId xmlns:a16="http://schemas.microsoft.com/office/drawing/2014/main" id="{8392E8CA-A0B8-FD00-16D5-528C1D9CFAC5}"/>
              </a:ext>
            </a:extLst>
          </p:cNvPr>
          <p:cNvSpPr/>
          <p:nvPr/>
        </p:nvSpPr>
        <p:spPr>
          <a:xfrm>
            <a:off x="5850467" y="108651"/>
            <a:ext cx="2675466" cy="5377749"/>
          </a:xfrm>
          <a:prstGeom prst="roundRect">
            <a:avLst/>
          </a:prstGeom>
          <a:solidFill>
            <a:schemeClr val="accent2">
              <a:lumMod val="40000"/>
              <a:lumOff val="60000"/>
              <a:alpha val="20000"/>
            </a:schemeClr>
          </a:solidFill>
          <a:ln w="920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2341136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Where are technical standards developed?</a:t>
            </a:r>
          </a:p>
        </p:txBody>
      </p:sp>
      <p:sp>
        <p:nvSpPr>
          <p:cNvPr id="3" name="Content Placeholder 2"/>
          <p:cNvSpPr>
            <a:spLocks noGrp="1"/>
          </p:cNvSpPr>
          <p:nvPr>
            <p:ph idx="1"/>
          </p:nvPr>
        </p:nvSpPr>
        <p:spPr/>
        <p:txBody>
          <a:bodyPr/>
          <a:lstStyle/>
          <a:p>
            <a:r>
              <a:rPr lang="en-GB" dirty="0"/>
              <a:t>The main technical committees active in Cloud Computing standardization</a:t>
            </a:r>
          </a:p>
          <a:p>
            <a:pPr lvl="1"/>
            <a:r>
              <a:rPr lang="en-GB" sz="2800" dirty="0"/>
              <a:t>ISO/IEC JTC 1/SC 38 “Cloud Computing and Distributed Platforms”</a:t>
            </a:r>
          </a:p>
          <a:p>
            <a:pPr lvl="1"/>
            <a:r>
              <a:rPr lang="en-GB" sz="2800" dirty="0"/>
              <a:t>ITU-T/SG 13 “Future networks and emerging network technologies”</a:t>
            </a:r>
          </a:p>
          <a:p>
            <a:pPr lvl="1"/>
            <a:r>
              <a:rPr lang="en-GB" sz="2800" dirty="0">
                <a:solidFill>
                  <a:srgbClr val="FF0000"/>
                </a:solidFill>
              </a:rPr>
              <a:t>ISO/IEC JTC 1/SC 27 “Information security, cybersecurity and privacy protection”</a:t>
            </a:r>
          </a:p>
          <a:p>
            <a:pPr lvl="1"/>
            <a:r>
              <a:rPr lang="en-GB" sz="2800" dirty="0"/>
              <a:t>ITU-T/SG 17 “Security”</a:t>
            </a:r>
          </a:p>
          <a:p>
            <a:endParaRPr lang="en-GB" dirty="0"/>
          </a:p>
        </p:txBody>
      </p:sp>
    </p:spTree>
    <p:extLst>
      <p:ext uri="{BB962C8B-B14F-4D97-AF65-F5344CB8AC3E}">
        <p14:creationId xmlns:p14="http://schemas.microsoft.com/office/powerpoint/2010/main" val="2477660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ISO/IEC JTC 1/SC 27 “Information security, cybersecurity and privacy protection”</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869" y="2035059"/>
            <a:ext cx="10871032" cy="3959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56265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Where are technical standards developed?</a:t>
            </a:r>
          </a:p>
        </p:txBody>
      </p:sp>
      <p:sp>
        <p:nvSpPr>
          <p:cNvPr id="3" name="Content Placeholder 2"/>
          <p:cNvSpPr>
            <a:spLocks noGrp="1"/>
          </p:cNvSpPr>
          <p:nvPr>
            <p:ph idx="1"/>
          </p:nvPr>
        </p:nvSpPr>
        <p:spPr/>
        <p:txBody>
          <a:bodyPr/>
          <a:lstStyle/>
          <a:p>
            <a:r>
              <a:rPr lang="en-GB" dirty="0"/>
              <a:t>The main technical committees active in Cloud Computing standardization</a:t>
            </a:r>
          </a:p>
          <a:p>
            <a:pPr lvl="1"/>
            <a:r>
              <a:rPr lang="en-GB" sz="2800" dirty="0"/>
              <a:t>ISO/IEC JTC 1/SC 38 “Cloud Computing and Distributed Platforms”</a:t>
            </a:r>
          </a:p>
          <a:p>
            <a:pPr lvl="1"/>
            <a:r>
              <a:rPr lang="en-GB" sz="2800" dirty="0"/>
              <a:t>ITU-T/SG 13 “Future networks and emerging network technologies”</a:t>
            </a:r>
          </a:p>
          <a:p>
            <a:pPr lvl="1"/>
            <a:r>
              <a:rPr lang="en-GB" sz="2800" dirty="0"/>
              <a:t>ISO/IEC JTC 1/SC 27 “Information security, cybersecurity and privacy protection”</a:t>
            </a:r>
          </a:p>
          <a:p>
            <a:pPr lvl="1"/>
            <a:r>
              <a:rPr lang="en-GB" sz="2800" dirty="0">
                <a:solidFill>
                  <a:srgbClr val="FF0000"/>
                </a:solidFill>
              </a:rPr>
              <a:t>ITU-T/SG 17 “Security”</a:t>
            </a:r>
          </a:p>
          <a:p>
            <a:endParaRPr lang="en-GB" dirty="0"/>
          </a:p>
        </p:txBody>
      </p:sp>
    </p:spTree>
    <p:extLst>
      <p:ext uri="{BB962C8B-B14F-4D97-AF65-F5344CB8AC3E}">
        <p14:creationId xmlns:p14="http://schemas.microsoft.com/office/powerpoint/2010/main" val="38840712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l" rtl="0">
              <a:lnSpc>
                <a:spcPct val="90000"/>
              </a:lnSpc>
              <a:spcBef>
                <a:spcPct val="0"/>
              </a:spcBef>
            </a:pPr>
            <a:r>
              <a:rPr lang="en-GB" sz="4400" kern="1200" dirty="0">
                <a:solidFill>
                  <a:schemeClr val="tx1"/>
                </a:solidFill>
                <a:latin typeface="+mj-lt"/>
                <a:ea typeface="+mj-ea"/>
                <a:cs typeface="+mj-cs"/>
              </a:rPr>
              <a:t>ITU-T/SG 17 “Security”</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600" y="1978421"/>
            <a:ext cx="10249877" cy="3507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37401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Where are technical standards developed?</a:t>
            </a:r>
          </a:p>
        </p:txBody>
      </p:sp>
      <p:sp>
        <p:nvSpPr>
          <p:cNvPr id="3" name="Content Placeholder 2"/>
          <p:cNvSpPr>
            <a:spLocks noGrp="1"/>
          </p:cNvSpPr>
          <p:nvPr>
            <p:ph idx="1"/>
          </p:nvPr>
        </p:nvSpPr>
        <p:spPr/>
        <p:txBody>
          <a:bodyPr/>
          <a:lstStyle/>
          <a:p>
            <a:r>
              <a:rPr lang="en-GB" dirty="0"/>
              <a:t>The main technical committees active in Cloud Computing standardization</a:t>
            </a:r>
          </a:p>
          <a:p>
            <a:pPr lvl="1"/>
            <a:r>
              <a:rPr lang="en-GB" sz="2800" dirty="0">
                <a:solidFill>
                  <a:srgbClr val="FF0000"/>
                </a:solidFill>
              </a:rPr>
              <a:t>ISO/IEC JTC 1/SC 38 “Cloud Computing and Distributed Platforms”</a:t>
            </a:r>
          </a:p>
          <a:p>
            <a:pPr lvl="1"/>
            <a:r>
              <a:rPr lang="en-GB" sz="2800" dirty="0"/>
              <a:t>ITU-T/SG 13 “Future networks and emerging network technologies”</a:t>
            </a:r>
          </a:p>
          <a:p>
            <a:pPr lvl="1"/>
            <a:r>
              <a:rPr lang="en-GB" sz="2800" dirty="0"/>
              <a:t>ISO/IEC JTC 1/SC 27 “Information security, cybersecurity and privacy protection”</a:t>
            </a:r>
          </a:p>
          <a:p>
            <a:pPr lvl="1"/>
            <a:r>
              <a:rPr lang="en-GB" sz="2800" dirty="0"/>
              <a:t>ITU-T/SG 17 “Security”</a:t>
            </a:r>
          </a:p>
          <a:p>
            <a:endParaRPr lang="en-GB" dirty="0"/>
          </a:p>
        </p:txBody>
      </p:sp>
    </p:spTree>
    <p:extLst>
      <p:ext uri="{BB962C8B-B14F-4D97-AF65-F5344CB8AC3E}">
        <p14:creationId xmlns:p14="http://schemas.microsoft.com/office/powerpoint/2010/main" val="13022284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ISO/IEC JTC 1/SC 38 “Cloud Computing and Distributed Platforms”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21" y="2136843"/>
            <a:ext cx="10360410" cy="3232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89954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ISO/IEC JTC 1/SC 38 “Cloud Computing and Distributed Platforms”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321" y="2419567"/>
            <a:ext cx="10475718" cy="3384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68482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ISO/IEC JTC 1/SC 38 “Cloud Computing and Distributed Platforms”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963" y="1918263"/>
            <a:ext cx="10089851" cy="4561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2321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ISO/IEC JTC 1/SC 38 “Cloud Computing and Distributed Platforms”</a:t>
            </a:r>
          </a:p>
        </p:txBody>
      </p:sp>
      <p:sp>
        <p:nvSpPr>
          <p:cNvPr id="3" name="Content Placeholder 2"/>
          <p:cNvSpPr>
            <a:spLocks noGrp="1"/>
          </p:cNvSpPr>
          <p:nvPr>
            <p:ph idx="1"/>
          </p:nvPr>
        </p:nvSpPr>
        <p:spPr/>
        <p:txBody>
          <a:bodyPr>
            <a:normAutofit/>
          </a:bodyPr>
          <a:lstStyle/>
          <a:p>
            <a:r>
              <a:rPr lang="en-GB" sz="3600" dirty="0"/>
              <a:t>We will introduce the works of this subcommittee in more details</a:t>
            </a:r>
          </a:p>
        </p:txBody>
      </p:sp>
    </p:spTree>
    <p:extLst>
      <p:ext uri="{BB962C8B-B14F-4D97-AF65-F5344CB8AC3E}">
        <p14:creationId xmlns:p14="http://schemas.microsoft.com/office/powerpoint/2010/main" val="1525013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JTC 1/SC 38</a:t>
            </a:r>
          </a:p>
        </p:txBody>
      </p:sp>
      <p:sp>
        <p:nvSpPr>
          <p:cNvPr id="3" name="Content Placeholder 2"/>
          <p:cNvSpPr>
            <a:spLocks noGrp="1"/>
          </p:cNvSpPr>
          <p:nvPr>
            <p:ph idx="1"/>
          </p:nvPr>
        </p:nvSpPr>
        <p:spPr/>
        <p:txBody>
          <a:bodyPr>
            <a:normAutofit/>
          </a:bodyPr>
          <a:lstStyle/>
          <a:p>
            <a:r>
              <a:rPr lang="en-GB" sz="3600" dirty="0"/>
              <a:t>ISO/IEC JTC 1/SC 38 Cloud Computing and Distributed Platforms</a:t>
            </a:r>
          </a:p>
          <a:p>
            <a:r>
              <a:rPr lang="en-GB" sz="3600" dirty="0"/>
              <a:t>A standardization subcommittee</a:t>
            </a:r>
          </a:p>
          <a:p>
            <a:r>
              <a:rPr lang="en-US" sz="3600" dirty="0"/>
              <a:t>Develops standards to assist organizations in specifying, acquiring and applying Cloud Computing and distributed platform technologies and services.</a:t>
            </a:r>
            <a:endParaRPr lang="en-GB" sz="3600" dirty="0"/>
          </a:p>
        </p:txBody>
      </p:sp>
    </p:spTree>
    <p:extLst>
      <p:ext uri="{BB962C8B-B14F-4D97-AF65-F5344CB8AC3E}">
        <p14:creationId xmlns:p14="http://schemas.microsoft.com/office/powerpoint/2010/main" val="2179691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A59AB-DCB5-28B9-9F6A-4DE34AFC6F15}"/>
              </a:ext>
            </a:extLst>
          </p:cNvPr>
          <p:cNvSpPr>
            <a:spLocks noGrp="1"/>
          </p:cNvSpPr>
          <p:nvPr>
            <p:ph type="title"/>
          </p:nvPr>
        </p:nvSpPr>
        <p:spPr/>
        <p:txBody>
          <a:bodyPr/>
          <a:lstStyle/>
          <a:p>
            <a:r>
              <a:rPr lang="en-AU" dirty="0"/>
              <a:t>Operational stakeholders</a:t>
            </a:r>
            <a:endParaRPr lang="x-none" dirty="0"/>
          </a:p>
        </p:txBody>
      </p:sp>
      <p:sp>
        <p:nvSpPr>
          <p:cNvPr id="3" name="内容占位符 2">
            <a:extLst>
              <a:ext uri="{FF2B5EF4-FFF2-40B4-BE49-F238E27FC236}">
                <a16:creationId xmlns:a16="http://schemas.microsoft.com/office/drawing/2014/main" id="{DB386D0C-5909-9422-A92D-686B8F9EEE2D}"/>
              </a:ext>
            </a:extLst>
          </p:cNvPr>
          <p:cNvSpPr>
            <a:spLocks noGrp="1"/>
          </p:cNvSpPr>
          <p:nvPr>
            <p:ph idx="1"/>
          </p:nvPr>
        </p:nvSpPr>
        <p:spPr/>
        <p:txBody>
          <a:bodyPr>
            <a:normAutofit/>
          </a:bodyPr>
          <a:lstStyle/>
          <a:p>
            <a:r>
              <a:rPr lang="en-US" sz="4000" dirty="0"/>
              <a:t>Stakeholders who perform and conduct cloud operations</a:t>
            </a:r>
            <a:endParaRPr lang="x-none" sz="4000" dirty="0"/>
          </a:p>
        </p:txBody>
      </p:sp>
    </p:spTree>
    <p:extLst>
      <p:ext uri="{BB962C8B-B14F-4D97-AF65-F5344CB8AC3E}">
        <p14:creationId xmlns:p14="http://schemas.microsoft.com/office/powerpoint/2010/main" val="30517731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Member countries</a:t>
            </a:r>
          </a:p>
        </p:txBody>
      </p:sp>
      <p:sp>
        <p:nvSpPr>
          <p:cNvPr id="3" name="Content Placeholder 2"/>
          <p:cNvSpPr>
            <a:spLocks noGrp="1"/>
          </p:cNvSpPr>
          <p:nvPr>
            <p:ph idx="1"/>
          </p:nvPr>
        </p:nvSpPr>
        <p:spPr/>
        <p:txBody>
          <a:bodyPr>
            <a:normAutofit/>
          </a:bodyPr>
          <a:lstStyle/>
          <a:p>
            <a:r>
              <a:rPr lang="en-GB" sz="3200" dirty="0"/>
              <a:t>29 participating members </a:t>
            </a:r>
          </a:p>
          <a:p>
            <a:pPr lvl="1"/>
            <a:r>
              <a:rPr lang="en-GB" sz="2800" dirty="0"/>
              <a:t>Australia, Austria, Belgium, Brazil, Canada, China, Denmark, Finland, France, Germany, India, Ireland, Israel, Italy, Japan, Republic of Korea, Luxembourg, Netherlands, Poland, Portugal, Russian Federation, Singapore, Slovakia, South Africa, Spain, Sweden, Switzerland, United Kingdom, and United States of America</a:t>
            </a:r>
          </a:p>
          <a:p>
            <a:r>
              <a:rPr lang="en-GB" sz="3200" dirty="0"/>
              <a:t>8 observing members </a:t>
            </a:r>
          </a:p>
        </p:txBody>
      </p:sp>
    </p:spTree>
    <p:extLst>
      <p:ext uri="{BB962C8B-B14F-4D97-AF65-F5344CB8AC3E}">
        <p14:creationId xmlns:p14="http://schemas.microsoft.com/office/powerpoint/2010/main" val="21862499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Scope and mission</a:t>
            </a:r>
          </a:p>
        </p:txBody>
      </p:sp>
      <p:sp>
        <p:nvSpPr>
          <p:cNvPr id="3" name="Content Placeholder 2"/>
          <p:cNvSpPr>
            <a:spLocks noGrp="1"/>
          </p:cNvSpPr>
          <p:nvPr>
            <p:ph idx="1"/>
          </p:nvPr>
        </p:nvSpPr>
        <p:spPr/>
        <p:txBody>
          <a:bodyPr>
            <a:normAutofit/>
          </a:bodyPr>
          <a:lstStyle/>
          <a:p>
            <a:r>
              <a:rPr lang="en-GB" sz="4000" dirty="0"/>
              <a:t>The scope of ISO/IEC JTC 1/SC 38 is the “Standardization in the area of Cloud Computing and Distributed Platforms”. </a:t>
            </a:r>
          </a:p>
          <a:p>
            <a:pPr lvl="1"/>
            <a:r>
              <a:rPr lang="en-GB" sz="3600" dirty="0"/>
              <a:t>Foundational concepts and technologies</a:t>
            </a:r>
          </a:p>
          <a:p>
            <a:pPr lvl="1"/>
            <a:r>
              <a:rPr lang="en-GB" sz="3600" dirty="0"/>
              <a:t>Operational issues</a:t>
            </a:r>
          </a:p>
          <a:p>
            <a:pPr lvl="1"/>
            <a:r>
              <a:rPr lang="en-GB" sz="3600" dirty="0"/>
              <a:t>Interactions among Cloud Computing systems and with other distributed systems</a:t>
            </a:r>
          </a:p>
        </p:txBody>
      </p:sp>
    </p:spTree>
    <p:extLst>
      <p:ext uri="{BB962C8B-B14F-4D97-AF65-F5344CB8AC3E}">
        <p14:creationId xmlns:p14="http://schemas.microsoft.com/office/powerpoint/2010/main" val="20844560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JTC 1/SC 38 Structure</a:t>
            </a:r>
          </a:p>
        </p:txBody>
      </p:sp>
      <p:sp>
        <p:nvSpPr>
          <p:cNvPr id="3" name="Content Placeholder 2"/>
          <p:cNvSpPr>
            <a:spLocks noGrp="1"/>
          </p:cNvSpPr>
          <p:nvPr>
            <p:ph idx="1"/>
          </p:nvPr>
        </p:nvSpPr>
        <p:spPr/>
        <p:txBody>
          <a:bodyPr/>
          <a:lstStyle/>
          <a:p>
            <a:r>
              <a:rPr lang="en-GB" dirty="0"/>
              <a:t>ISO/IEC JTC 1/SC 38 is made up of two working groups (WGs)</a:t>
            </a:r>
          </a:p>
          <a:p>
            <a:r>
              <a:rPr lang="en-GB" dirty="0"/>
              <a:t>Each working group carries out specific tasks in standards development within the field of Cloud Computing and Distributed Platforms</a:t>
            </a:r>
          </a:p>
        </p:txBody>
      </p:sp>
      <p:graphicFrame>
        <p:nvGraphicFramePr>
          <p:cNvPr id="4" name="Table 3"/>
          <p:cNvGraphicFramePr>
            <a:graphicFrameLocks noGrp="1"/>
          </p:cNvGraphicFramePr>
          <p:nvPr/>
        </p:nvGraphicFramePr>
        <p:xfrm>
          <a:off x="838200" y="3769043"/>
          <a:ext cx="10515599" cy="2228838"/>
        </p:xfrm>
        <a:graphic>
          <a:graphicData uri="http://schemas.openxmlformats.org/drawingml/2006/table">
            <a:tbl>
              <a:tblPr/>
              <a:tblGrid>
                <a:gridCol w="4072847">
                  <a:extLst>
                    <a:ext uri="{9D8B030D-6E8A-4147-A177-3AD203B41FA5}">
                      <a16:colId xmlns:a16="http://schemas.microsoft.com/office/drawing/2014/main" val="20000"/>
                    </a:ext>
                  </a:extLst>
                </a:gridCol>
                <a:gridCol w="6442752">
                  <a:extLst>
                    <a:ext uri="{9D8B030D-6E8A-4147-A177-3AD203B41FA5}">
                      <a16:colId xmlns:a16="http://schemas.microsoft.com/office/drawing/2014/main" val="20001"/>
                    </a:ext>
                  </a:extLst>
                </a:gridCol>
              </a:tblGrid>
              <a:tr h="488765">
                <a:tc>
                  <a:txBody>
                    <a:bodyPr/>
                    <a:lstStyle/>
                    <a:p>
                      <a:pPr algn="ctr"/>
                      <a:r>
                        <a:rPr lang="en-GB" sz="2800">
                          <a:effectLst/>
                        </a:rPr>
                        <a:t>Working Group</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EAECF0"/>
                    </a:solidFill>
                  </a:tcPr>
                </a:tc>
                <a:tc>
                  <a:txBody>
                    <a:bodyPr/>
                    <a:lstStyle/>
                    <a:p>
                      <a:pPr algn="ctr"/>
                      <a:r>
                        <a:rPr lang="en-GB" sz="2800">
                          <a:effectLst/>
                        </a:rPr>
                        <a:t>Working Area</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0000"/>
                  </a:ext>
                </a:extLst>
              </a:tr>
              <a:tr h="855339">
                <a:tc>
                  <a:txBody>
                    <a:bodyPr/>
                    <a:lstStyle/>
                    <a:p>
                      <a:r>
                        <a:rPr lang="en-GB" sz="2800" dirty="0">
                          <a:effectLst/>
                        </a:rPr>
                        <a:t>ISO/IEC JTC 1/SC 38/</a:t>
                      </a:r>
                      <a:r>
                        <a:rPr lang="en-GB" sz="2800" dirty="0">
                          <a:effectLst/>
                          <a:highlight>
                            <a:srgbClr val="FFFF00"/>
                          </a:highlight>
                        </a:rPr>
                        <a:t>WG 3</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800" dirty="0">
                          <a:effectLst/>
                        </a:rPr>
                        <a:t>Cloud Computing Fundamentals (CCF)</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1"/>
                  </a:ext>
                </a:extLst>
              </a:tr>
              <a:tr h="855339">
                <a:tc>
                  <a:txBody>
                    <a:bodyPr/>
                    <a:lstStyle/>
                    <a:p>
                      <a:r>
                        <a:rPr lang="en-GB" sz="2800" dirty="0">
                          <a:effectLst/>
                        </a:rPr>
                        <a:t>ISO/IEC JTC 1/SC 38/</a:t>
                      </a:r>
                      <a:r>
                        <a:rPr lang="en-GB" sz="2800" dirty="0">
                          <a:effectLst/>
                          <a:highlight>
                            <a:srgbClr val="FFFF00"/>
                          </a:highlight>
                        </a:rPr>
                        <a:t>WG 5</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800" dirty="0">
                          <a:effectLst/>
                        </a:rPr>
                        <a:t>Cloud Computing Data and its Flow (CCDF)</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2"/>
                  </a:ext>
                </a:extLst>
              </a:tr>
            </a:tbl>
          </a:graphicData>
        </a:graphic>
      </p:graphicFrame>
      <p:sp>
        <p:nvSpPr>
          <p:cNvPr id="5" name="Rectangle 1"/>
          <p:cNvSpPr>
            <a:spLocks noChangeArrowheads="1"/>
          </p:cNvSpPr>
          <p:nvPr/>
        </p:nvSpPr>
        <p:spPr bwMode="auto">
          <a:xfrm>
            <a:off x="2941641" y="285501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charset="0"/>
                <a:cs typeface="Arial" charset="0"/>
              </a:rPr>
            </a:br>
            <a:endParaRPr kumimoji="0" lang="en-US" altLang="en-US" sz="18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9619662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WG 3 - CLOUD COMPUTING FUNDAMENTALS (CCF)</a:t>
            </a:r>
          </a:p>
        </p:txBody>
      </p:sp>
      <p:sp>
        <p:nvSpPr>
          <p:cNvPr id="3" name="Content Placeholder 2"/>
          <p:cNvSpPr>
            <a:spLocks noGrp="1"/>
          </p:cNvSpPr>
          <p:nvPr>
            <p:ph idx="1"/>
          </p:nvPr>
        </p:nvSpPr>
        <p:spPr/>
        <p:txBody>
          <a:bodyPr>
            <a:normAutofit fontScale="92500" lnSpcReduction="20000"/>
          </a:bodyPr>
          <a:lstStyle/>
          <a:p>
            <a:r>
              <a:rPr lang="en-GB" sz="3600" dirty="0"/>
              <a:t>Cloud Computing Fundamentals (CCF)</a:t>
            </a:r>
          </a:p>
          <a:p>
            <a:pPr lvl="1"/>
            <a:r>
              <a:rPr lang="en-GB" sz="3200" dirty="0"/>
              <a:t>Projects related to Cloud Computing Service Agreements</a:t>
            </a:r>
          </a:p>
          <a:p>
            <a:pPr lvl="1"/>
            <a:r>
              <a:rPr lang="en-GB" sz="3200" dirty="0"/>
              <a:t>Projects related to fundamental concepts, terminology and definitions for Cloud Computing</a:t>
            </a:r>
          </a:p>
          <a:p>
            <a:pPr lvl="1"/>
            <a:r>
              <a:rPr lang="en-GB" sz="3200" dirty="0"/>
              <a:t>Projects related to guidance on use of international standards in the development of policies that govern or regulate cloud service providers and cloud services, and policies that govern the use of cloud services in enterprise organizations</a:t>
            </a:r>
          </a:p>
          <a:p>
            <a:pPr lvl="1"/>
            <a:r>
              <a:rPr lang="en-GB" sz="3200" dirty="0"/>
              <a:t>Establish liaisons and collaborate with other entities within JTC 1, SDOs and consortia performing work related to Cloud Computing</a:t>
            </a:r>
          </a:p>
        </p:txBody>
      </p:sp>
    </p:spTree>
    <p:extLst>
      <p:ext uri="{BB962C8B-B14F-4D97-AF65-F5344CB8AC3E}">
        <p14:creationId xmlns:p14="http://schemas.microsoft.com/office/powerpoint/2010/main" val="26486559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WG 5 – DATA IN CLOUD COMPUTING AND RELATED TECHNOLOGIES</a:t>
            </a:r>
          </a:p>
        </p:txBody>
      </p:sp>
      <p:sp>
        <p:nvSpPr>
          <p:cNvPr id="3" name="Content Placeholder 2"/>
          <p:cNvSpPr>
            <a:spLocks noGrp="1"/>
          </p:cNvSpPr>
          <p:nvPr>
            <p:ph idx="1"/>
          </p:nvPr>
        </p:nvSpPr>
        <p:spPr/>
        <p:txBody>
          <a:bodyPr>
            <a:normAutofit/>
          </a:bodyPr>
          <a:lstStyle/>
          <a:p>
            <a:r>
              <a:rPr lang="en-US" sz="4400" dirty="0"/>
              <a:t>Cloud Computing Data and its Flow (CCDF)</a:t>
            </a:r>
          </a:p>
          <a:p>
            <a:pPr lvl="1"/>
            <a:r>
              <a:rPr lang="en-GB" sz="4000" dirty="0"/>
              <a:t>Standardization in the area of data in cloud computing, distributed platforms, connected devices and related technologies</a:t>
            </a:r>
          </a:p>
          <a:p>
            <a:pPr lvl="1"/>
            <a:r>
              <a:rPr lang="en-GB" sz="4000" dirty="0"/>
              <a:t>Establish liaisons and collaborate with other entities within and external to JTC 1 as appropriate</a:t>
            </a:r>
          </a:p>
        </p:txBody>
      </p:sp>
    </p:spTree>
    <p:extLst>
      <p:ext uri="{BB962C8B-B14F-4D97-AF65-F5344CB8AC3E}">
        <p14:creationId xmlns:p14="http://schemas.microsoft.com/office/powerpoint/2010/main" val="899491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Standards developed by </a:t>
            </a:r>
            <a:r>
              <a:rPr lang="en-GB" sz="4400" dirty="0"/>
              <a:t>ISO/IEC JTC 1/SC 38 </a:t>
            </a:r>
            <a:endParaRPr lang="en-GB" dirty="0"/>
          </a:p>
        </p:txBody>
      </p:sp>
      <p:sp>
        <p:nvSpPr>
          <p:cNvPr id="3" name="Content Placeholder 2"/>
          <p:cNvSpPr>
            <a:spLocks noGrp="1"/>
          </p:cNvSpPr>
          <p:nvPr>
            <p:ph idx="1"/>
          </p:nvPr>
        </p:nvSpPr>
        <p:spPr/>
        <p:txBody>
          <a:bodyPr>
            <a:normAutofit/>
          </a:bodyPr>
          <a:lstStyle/>
          <a:p>
            <a:r>
              <a:rPr lang="en-GB" sz="4400" dirty="0"/>
              <a:t>ISO/IEC JTC 1/SC 38 </a:t>
            </a:r>
            <a:r>
              <a:rPr lang="en-GB" sz="4400"/>
              <a:t>published many standards </a:t>
            </a:r>
            <a:r>
              <a:rPr lang="en-GB" sz="4400" dirty="0"/>
              <a:t>in the area of</a:t>
            </a:r>
          </a:p>
          <a:p>
            <a:pPr lvl="1"/>
            <a:r>
              <a:rPr lang="en-GB" sz="4000" dirty="0"/>
              <a:t>Cloud Computing</a:t>
            </a:r>
          </a:p>
          <a:p>
            <a:pPr lvl="1"/>
            <a:r>
              <a:rPr lang="en-GB" sz="4000" dirty="0"/>
              <a:t>Web Services</a:t>
            </a:r>
          </a:p>
          <a:p>
            <a:pPr lvl="1"/>
            <a:r>
              <a:rPr lang="en-GB" sz="4000" dirty="0"/>
              <a:t>Service Oriented Architecture (SOA)</a:t>
            </a:r>
          </a:p>
          <a:p>
            <a:endParaRPr lang="en-GB" sz="4400" dirty="0"/>
          </a:p>
        </p:txBody>
      </p:sp>
    </p:spTree>
    <p:extLst>
      <p:ext uri="{BB962C8B-B14F-4D97-AF65-F5344CB8AC3E}">
        <p14:creationId xmlns:p14="http://schemas.microsoft.com/office/powerpoint/2010/main" val="16175075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Standards developed by </a:t>
            </a:r>
            <a:r>
              <a:rPr lang="en-GB" sz="4400" dirty="0"/>
              <a:t>ISO/IEC JTC 1/SC 38 </a:t>
            </a:r>
            <a:endParaRPr lang="en-GB" dirty="0"/>
          </a:p>
        </p:txBody>
      </p:sp>
      <p:sp>
        <p:nvSpPr>
          <p:cNvPr id="3" name="Content Placeholder 2"/>
          <p:cNvSpPr>
            <a:spLocks noGrp="1"/>
          </p:cNvSpPr>
          <p:nvPr>
            <p:ph idx="1"/>
          </p:nvPr>
        </p:nvSpPr>
        <p:spPr/>
        <p:txBody>
          <a:bodyPr>
            <a:normAutofit/>
          </a:bodyPr>
          <a:lstStyle/>
          <a:p>
            <a:r>
              <a:rPr lang="en-GB" sz="3600" dirty="0"/>
              <a:t>ISO/IEC JTC 1/SC 38 has 15 published standards in the area of</a:t>
            </a:r>
          </a:p>
          <a:p>
            <a:pPr lvl="1"/>
            <a:r>
              <a:rPr lang="en-GB" sz="3200" dirty="0">
                <a:solidFill>
                  <a:srgbClr val="FF0000"/>
                </a:solidFill>
              </a:rPr>
              <a:t>Cloud Computing</a:t>
            </a:r>
          </a:p>
          <a:p>
            <a:pPr lvl="1"/>
            <a:r>
              <a:rPr lang="en-GB" sz="3200" dirty="0"/>
              <a:t>Web Services</a:t>
            </a:r>
          </a:p>
          <a:p>
            <a:pPr lvl="1"/>
            <a:r>
              <a:rPr lang="en-GB" sz="3200" dirty="0"/>
              <a:t>Service Oriented Architecture (SOA)</a:t>
            </a:r>
          </a:p>
          <a:p>
            <a:endParaRPr lang="en-GB" sz="3600" dirty="0"/>
          </a:p>
        </p:txBody>
      </p:sp>
    </p:spTree>
    <p:extLst>
      <p:ext uri="{BB962C8B-B14F-4D97-AF65-F5344CB8AC3E}">
        <p14:creationId xmlns:p14="http://schemas.microsoft.com/office/powerpoint/2010/main" val="22875175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17203</a:t>
            </a:r>
          </a:p>
        </p:txBody>
      </p:sp>
      <p:sp>
        <p:nvSpPr>
          <p:cNvPr id="3" name="Content Placeholder 2"/>
          <p:cNvSpPr>
            <a:spLocks noGrp="1"/>
          </p:cNvSpPr>
          <p:nvPr>
            <p:ph idx="1"/>
          </p:nvPr>
        </p:nvSpPr>
        <p:spPr/>
        <p:txBody>
          <a:bodyPr>
            <a:normAutofit/>
          </a:bodyPr>
          <a:lstStyle/>
          <a:p>
            <a:r>
              <a:rPr lang="en-GB" sz="4000" dirty="0"/>
              <a:t>Information technology — Open Virtualization Format (OVF) specification</a:t>
            </a:r>
          </a:p>
          <a:p>
            <a:r>
              <a:rPr lang="en-GB" sz="4000" dirty="0"/>
              <a:t>Specifies an open, secure, portable, efficient and extensible format for the packaging and distribution of software to be run in virtual machines</a:t>
            </a:r>
          </a:p>
        </p:txBody>
      </p:sp>
    </p:spTree>
    <p:extLst>
      <p:ext uri="{BB962C8B-B14F-4D97-AF65-F5344CB8AC3E}">
        <p14:creationId xmlns:p14="http://schemas.microsoft.com/office/powerpoint/2010/main" val="6090315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17788</a:t>
            </a:r>
          </a:p>
        </p:txBody>
      </p:sp>
      <p:sp>
        <p:nvSpPr>
          <p:cNvPr id="3" name="Content Placeholder 2"/>
          <p:cNvSpPr>
            <a:spLocks noGrp="1"/>
          </p:cNvSpPr>
          <p:nvPr>
            <p:ph idx="1"/>
          </p:nvPr>
        </p:nvSpPr>
        <p:spPr/>
        <p:txBody>
          <a:bodyPr>
            <a:normAutofit/>
          </a:bodyPr>
          <a:lstStyle/>
          <a:p>
            <a:r>
              <a:rPr lang="en-GB" sz="4000" dirty="0"/>
              <a:t>Information technology -- Cloud computing -- Overview and vocabulary</a:t>
            </a:r>
          </a:p>
          <a:p>
            <a:r>
              <a:rPr lang="en-GB" sz="4000" dirty="0"/>
              <a:t>Provides an overview of cloud computing along with a set of terms and definitions</a:t>
            </a:r>
          </a:p>
        </p:txBody>
      </p:sp>
    </p:spTree>
    <p:extLst>
      <p:ext uri="{BB962C8B-B14F-4D97-AF65-F5344CB8AC3E}">
        <p14:creationId xmlns:p14="http://schemas.microsoft.com/office/powerpoint/2010/main" val="32230368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17789</a:t>
            </a:r>
          </a:p>
        </p:txBody>
      </p:sp>
      <p:sp>
        <p:nvSpPr>
          <p:cNvPr id="3" name="Content Placeholder 2"/>
          <p:cNvSpPr>
            <a:spLocks noGrp="1"/>
          </p:cNvSpPr>
          <p:nvPr>
            <p:ph idx="1"/>
          </p:nvPr>
        </p:nvSpPr>
        <p:spPr/>
        <p:txBody>
          <a:bodyPr>
            <a:normAutofit lnSpcReduction="10000"/>
          </a:bodyPr>
          <a:lstStyle/>
          <a:p>
            <a:r>
              <a:rPr lang="en-GB" sz="4000" dirty="0"/>
              <a:t>Information technology — Cloud computing — </a:t>
            </a:r>
            <a:r>
              <a:rPr lang="en-GB" sz="4000" dirty="0">
                <a:solidFill>
                  <a:srgbClr val="FF0000"/>
                </a:solidFill>
              </a:rPr>
              <a:t>Reference architecture</a:t>
            </a:r>
          </a:p>
          <a:p>
            <a:r>
              <a:rPr lang="en-GB" sz="4000" dirty="0"/>
              <a:t>Specifies the cloud computing reference architecture (CCRA)</a:t>
            </a:r>
          </a:p>
          <a:p>
            <a:pPr lvl="1"/>
            <a:r>
              <a:rPr lang="en-GB" sz="3600" dirty="0"/>
              <a:t>cloud computing roles</a:t>
            </a:r>
          </a:p>
          <a:p>
            <a:pPr lvl="1"/>
            <a:r>
              <a:rPr lang="en-GB" sz="3600" dirty="0"/>
              <a:t>cloud computing activities</a:t>
            </a:r>
          </a:p>
          <a:p>
            <a:pPr lvl="1"/>
            <a:r>
              <a:rPr lang="en-GB" sz="3600" dirty="0"/>
              <a:t>cloud computing functional components and their relationships</a:t>
            </a:r>
          </a:p>
        </p:txBody>
      </p:sp>
    </p:spTree>
    <p:extLst>
      <p:ext uri="{BB962C8B-B14F-4D97-AF65-F5344CB8AC3E}">
        <p14:creationId xmlns:p14="http://schemas.microsoft.com/office/powerpoint/2010/main" val="1941194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FF0ADA-3FEC-6A13-9654-C30695B04D99}"/>
              </a:ext>
            </a:extLst>
          </p:cNvPr>
          <p:cNvSpPr>
            <a:spLocks noGrp="1"/>
          </p:cNvSpPr>
          <p:nvPr>
            <p:ph type="title"/>
          </p:nvPr>
        </p:nvSpPr>
        <p:spPr/>
        <p:txBody>
          <a:bodyPr/>
          <a:lstStyle/>
          <a:p>
            <a:r>
              <a:rPr lang="en-AU" dirty="0"/>
              <a:t>Operational stakeholders</a:t>
            </a:r>
            <a:endParaRPr lang="x-none" dirty="0"/>
          </a:p>
        </p:txBody>
      </p:sp>
      <p:sp>
        <p:nvSpPr>
          <p:cNvPr id="3" name="内容占位符 2">
            <a:extLst>
              <a:ext uri="{FF2B5EF4-FFF2-40B4-BE49-F238E27FC236}">
                <a16:creationId xmlns:a16="http://schemas.microsoft.com/office/drawing/2014/main" id="{EDC52C99-C4C6-C373-5AA6-167A9EDEE5EE}"/>
              </a:ext>
            </a:extLst>
          </p:cNvPr>
          <p:cNvSpPr>
            <a:spLocks noGrp="1"/>
          </p:cNvSpPr>
          <p:nvPr>
            <p:ph idx="1"/>
          </p:nvPr>
        </p:nvSpPr>
        <p:spPr/>
        <p:txBody>
          <a:bodyPr>
            <a:normAutofit/>
          </a:bodyPr>
          <a:lstStyle/>
          <a:p>
            <a:r>
              <a:rPr lang="en-AU" sz="4000" dirty="0"/>
              <a:t>Cloud providers</a:t>
            </a:r>
          </a:p>
          <a:p>
            <a:r>
              <a:rPr lang="en-AU" sz="4000" dirty="0"/>
              <a:t>Cloud customers</a:t>
            </a:r>
          </a:p>
          <a:p>
            <a:r>
              <a:rPr lang="en-AU" sz="4000" dirty="0"/>
              <a:t>End-users</a:t>
            </a:r>
          </a:p>
          <a:p>
            <a:r>
              <a:rPr lang="en-AU" sz="4000" dirty="0"/>
              <a:t>Cloud enablers</a:t>
            </a:r>
          </a:p>
          <a:p>
            <a:r>
              <a:rPr lang="en-AU" sz="4000" dirty="0"/>
              <a:t>Cloud resellers</a:t>
            </a:r>
          </a:p>
          <a:p>
            <a:r>
              <a:rPr lang="en-AU" sz="4000" dirty="0"/>
              <a:t>Third-party providers</a:t>
            </a:r>
          </a:p>
          <a:p>
            <a:endParaRPr lang="en-AU" sz="4000" dirty="0"/>
          </a:p>
          <a:p>
            <a:endParaRPr lang="x-none" sz="4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50" y="1507299"/>
            <a:ext cx="4165079" cy="170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72524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17826</a:t>
            </a:r>
          </a:p>
        </p:txBody>
      </p:sp>
      <p:sp>
        <p:nvSpPr>
          <p:cNvPr id="3" name="Content Placeholder 2"/>
          <p:cNvSpPr>
            <a:spLocks noGrp="1"/>
          </p:cNvSpPr>
          <p:nvPr>
            <p:ph idx="1"/>
          </p:nvPr>
        </p:nvSpPr>
        <p:spPr/>
        <p:txBody>
          <a:bodyPr>
            <a:normAutofit/>
          </a:bodyPr>
          <a:lstStyle/>
          <a:p>
            <a:r>
              <a:rPr lang="en-GB" sz="4000" dirty="0"/>
              <a:t>Information technology – Cloud Data Management Interface (CDMI)</a:t>
            </a:r>
          </a:p>
          <a:p>
            <a:r>
              <a:rPr lang="en-GB" sz="4000" dirty="0"/>
              <a:t>Specifies the interface to access cloud storage and to manage the stored data</a:t>
            </a:r>
          </a:p>
        </p:txBody>
      </p:sp>
    </p:spTree>
    <p:extLst>
      <p:ext uri="{BB962C8B-B14F-4D97-AF65-F5344CB8AC3E}">
        <p14:creationId xmlns:p14="http://schemas.microsoft.com/office/powerpoint/2010/main" val="23762980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19086-1</a:t>
            </a:r>
          </a:p>
        </p:txBody>
      </p:sp>
      <p:sp>
        <p:nvSpPr>
          <p:cNvPr id="3" name="Content Placeholder 2"/>
          <p:cNvSpPr>
            <a:spLocks noGrp="1"/>
          </p:cNvSpPr>
          <p:nvPr>
            <p:ph idx="1"/>
          </p:nvPr>
        </p:nvSpPr>
        <p:spPr/>
        <p:txBody>
          <a:bodyPr>
            <a:normAutofit/>
          </a:bodyPr>
          <a:lstStyle/>
          <a:p>
            <a:r>
              <a:rPr lang="en-GB" sz="4000" dirty="0"/>
              <a:t>Information technology — Cloud computing — Service level agreement (SLA) framework — Part 1: Overview and concepts</a:t>
            </a:r>
          </a:p>
          <a:p>
            <a:r>
              <a:rPr lang="en-GB" sz="4000" dirty="0"/>
              <a:t>Establishes a set of common cloud SLA building blocks (concepts, terms, definitions, contexts) that can be used to create cloud Service Level Agreements (SLAs).</a:t>
            </a:r>
          </a:p>
        </p:txBody>
      </p:sp>
    </p:spTree>
    <p:extLst>
      <p:ext uri="{BB962C8B-B14F-4D97-AF65-F5344CB8AC3E}">
        <p14:creationId xmlns:p14="http://schemas.microsoft.com/office/powerpoint/2010/main" val="14212779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19086-2</a:t>
            </a:r>
          </a:p>
        </p:txBody>
      </p:sp>
      <p:sp>
        <p:nvSpPr>
          <p:cNvPr id="3" name="Content Placeholder 2"/>
          <p:cNvSpPr>
            <a:spLocks noGrp="1"/>
          </p:cNvSpPr>
          <p:nvPr>
            <p:ph idx="1"/>
          </p:nvPr>
        </p:nvSpPr>
        <p:spPr/>
        <p:txBody>
          <a:bodyPr>
            <a:normAutofit/>
          </a:bodyPr>
          <a:lstStyle/>
          <a:p>
            <a:r>
              <a:rPr lang="en-GB" sz="4400" dirty="0"/>
              <a:t>Cloud computing — Service level agreement (SLA) framework — Part 2: Metric model</a:t>
            </a:r>
          </a:p>
          <a:p>
            <a:r>
              <a:rPr lang="en-GB" sz="4400" dirty="0"/>
              <a:t>Establishes common terminology, defines a model for specifying metrics for cloud SLAs, and includes applications of the model with examples.</a:t>
            </a:r>
          </a:p>
        </p:txBody>
      </p:sp>
    </p:spTree>
    <p:extLst>
      <p:ext uri="{BB962C8B-B14F-4D97-AF65-F5344CB8AC3E}">
        <p14:creationId xmlns:p14="http://schemas.microsoft.com/office/powerpoint/2010/main" val="27667757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19086-3</a:t>
            </a:r>
          </a:p>
        </p:txBody>
      </p:sp>
      <p:sp>
        <p:nvSpPr>
          <p:cNvPr id="3" name="Content Placeholder 2"/>
          <p:cNvSpPr>
            <a:spLocks noGrp="1"/>
          </p:cNvSpPr>
          <p:nvPr>
            <p:ph idx="1"/>
          </p:nvPr>
        </p:nvSpPr>
        <p:spPr/>
        <p:txBody>
          <a:bodyPr>
            <a:normAutofit/>
          </a:bodyPr>
          <a:lstStyle/>
          <a:p>
            <a:r>
              <a:rPr lang="en-GB" sz="4000" dirty="0"/>
              <a:t>Information technology — Cloud computing — Service level agreement (SLA) framework — Part 3: Core conformance requirements</a:t>
            </a:r>
          </a:p>
          <a:p>
            <a:r>
              <a:rPr lang="en-GB" sz="4000" dirty="0"/>
              <a:t>Specifies the core conformance requirements for service level agreements (SLAs) for cloud services based on ISO/IEC 19086‑1 and guidance on the core conformance requirements.</a:t>
            </a:r>
          </a:p>
        </p:txBody>
      </p:sp>
    </p:spTree>
    <p:extLst>
      <p:ext uri="{BB962C8B-B14F-4D97-AF65-F5344CB8AC3E}">
        <p14:creationId xmlns:p14="http://schemas.microsoft.com/office/powerpoint/2010/main" val="19963428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19941</a:t>
            </a:r>
          </a:p>
        </p:txBody>
      </p:sp>
      <p:sp>
        <p:nvSpPr>
          <p:cNvPr id="3" name="Content Placeholder 2"/>
          <p:cNvSpPr>
            <a:spLocks noGrp="1"/>
          </p:cNvSpPr>
          <p:nvPr>
            <p:ph idx="1"/>
          </p:nvPr>
        </p:nvSpPr>
        <p:spPr/>
        <p:txBody>
          <a:bodyPr>
            <a:normAutofit/>
          </a:bodyPr>
          <a:lstStyle/>
          <a:p>
            <a:r>
              <a:rPr lang="en-GB" sz="3600" dirty="0"/>
              <a:t>Information technology — Cloud computing — Interoperability and portability</a:t>
            </a:r>
          </a:p>
          <a:p>
            <a:r>
              <a:rPr lang="en-GB" sz="3600" dirty="0"/>
              <a:t>Specifies cloud computing interoperability and portability types, the relationship and interactions between these two cross-cutting aspects of cloud computing and common terminology and concepts used to discuss interoperability and portability, particularly relating to cloud services.</a:t>
            </a:r>
          </a:p>
        </p:txBody>
      </p:sp>
    </p:spTree>
    <p:extLst>
      <p:ext uri="{BB962C8B-B14F-4D97-AF65-F5344CB8AC3E}">
        <p14:creationId xmlns:p14="http://schemas.microsoft.com/office/powerpoint/2010/main" val="21615579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19944</a:t>
            </a:r>
          </a:p>
        </p:txBody>
      </p:sp>
      <p:sp>
        <p:nvSpPr>
          <p:cNvPr id="3" name="Content Placeholder 2"/>
          <p:cNvSpPr>
            <a:spLocks noGrp="1"/>
          </p:cNvSpPr>
          <p:nvPr>
            <p:ph idx="1"/>
          </p:nvPr>
        </p:nvSpPr>
        <p:spPr/>
        <p:txBody>
          <a:bodyPr>
            <a:normAutofit/>
          </a:bodyPr>
          <a:lstStyle/>
          <a:p>
            <a:r>
              <a:rPr lang="en-GB" sz="3600" dirty="0"/>
              <a:t>Information technology — Cloud computing — Cloud services and devices: Data flow, data categories and data use</a:t>
            </a:r>
          </a:p>
          <a:p>
            <a:r>
              <a:rPr lang="en-GB" sz="3600" dirty="0"/>
              <a:t>Extends the existing cloud computing vocabulary and reference architecture in ISO/IEC 17788 and ISO/IEC 17789 to describe an ecosystem involving devices using cloud services</a:t>
            </a:r>
          </a:p>
        </p:txBody>
      </p:sp>
    </p:spTree>
    <p:extLst>
      <p:ext uri="{BB962C8B-B14F-4D97-AF65-F5344CB8AC3E}">
        <p14:creationId xmlns:p14="http://schemas.microsoft.com/office/powerpoint/2010/main" val="18188370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TR 22678</a:t>
            </a:r>
          </a:p>
        </p:txBody>
      </p:sp>
      <p:sp>
        <p:nvSpPr>
          <p:cNvPr id="3" name="Content Placeholder 2"/>
          <p:cNvSpPr>
            <a:spLocks noGrp="1"/>
          </p:cNvSpPr>
          <p:nvPr>
            <p:ph idx="1"/>
          </p:nvPr>
        </p:nvSpPr>
        <p:spPr/>
        <p:txBody>
          <a:bodyPr>
            <a:normAutofit lnSpcReduction="10000"/>
          </a:bodyPr>
          <a:lstStyle/>
          <a:p>
            <a:r>
              <a:rPr lang="en-GB" sz="4000" dirty="0"/>
              <a:t>Information technology — Cloud computing — Guidance for policy development</a:t>
            </a:r>
          </a:p>
          <a:p>
            <a:r>
              <a:rPr lang="en-GB" sz="4000" dirty="0"/>
              <a:t>Provides guidance on the use of international standards as a tool in the development of those policies that govern or regulate cloud service providers (CSPs) and cloud services, and those policies and practices that govern the use of cloud services in organisations.</a:t>
            </a:r>
          </a:p>
        </p:txBody>
      </p:sp>
    </p:spTree>
    <p:extLst>
      <p:ext uri="{BB962C8B-B14F-4D97-AF65-F5344CB8AC3E}">
        <p14:creationId xmlns:p14="http://schemas.microsoft.com/office/powerpoint/2010/main" val="39882271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TR 23186</a:t>
            </a:r>
          </a:p>
        </p:txBody>
      </p:sp>
      <p:sp>
        <p:nvSpPr>
          <p:cNvPr id="3" name="Content Placeholder 2"/>
          <p:cNvSpPr>
            <a:spLocks noGrp="1"/>
          </p:cNvSpPr>
          <p:nvPr>
            <p:ph idx="1"/>
          </p:nvPr>
        </p:nvSpPr>
        <p:spPr/>
        <p:txBody>
          <a:bodyPr>
            <a:normAutofit fontScale="92500"/>
          </a:bodyPr>
          <a:lstStyle/>
          <a:p>
            <a:r>
              <a:rPr lang="en-GB" sz="4000" dirty="0"/>
              <a:t>Information technology — Cloud computing — Framework of trust for processing of multi-sourced data</a:t>
            </a:r>
          </a:p>
          <a:p>
            <a:r>
              <a:rPr lang="en-GB" sz="4000" dirty="0"/>
              <a:t>Describes a framework of trust for the processing of multi-sourced data that includes data use obligations and controls, data provenance, chain of custody, security and immutable proof of compliance as elements of the framework.</a:t>
            </a:r>
          </a:p>
        </p:txBody>
      </p:sp>
    </p:spTree>
    <p:extLst>
      <p:ext uri="{BB962C8B-B14F-4D97-AF65-F5344CB8AC3E}">
        <p14:creationId xmlns:p14="http://schemas.microsoft.com/office/powerpoint/2010/main" val="9767089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Standards developed by </a:t>
            </a:r>
            <a:r>
              <a:rPr lang="en-GB" sz="4400" dirty="0"/>
              <a:t>ISO/IEC JTC 1/SC 38 </a:t>
            </a:r>
            <a:endParaRPr lang="en-GB" dirty="0"/>
          </a:p>
        </p:txBody>
      </p:sp>
      <p:sp>
        <p:nvSpPr>
          <p:cNvPr id="3" name="Content Placeholder 2"/>
          <p:cNvSpPr>
            <a:spLocks noGrp="1"/>
          </p:cNvSpPr>
          <p:nvPr>
            <p:ph idx="1"/>
          </p:nvPr>
        </p:nvSpPr>
        <p:spPr/>
        <p:txBody>
          <a:bodyPr>
            <a:normAutofit/>
          </a:bodyPr>
          <a:lstStyle/>
          <a:p>
            <a:r>
              <a:rPr lang="en-GB" sz="3600" dirty="0"/>
              <a:t>ISO/IEC JTC 1/SC 38 has 15 published standards in the area of</a:t>
            </a:r>
          </a:p>
          <a:p>
            <a:pPr lvl="1"/>
            <a:r>
              <a:rPr lang="en-GB" sz="3200" dirty="0"/>
              <a:t>Cloud Computing</a:t>
            </a:r>
          </a:p>
          <a:p>
            <a:pPr lvl="1"/>
            <a:r>
              <a:rPr lang="en-GB" sz="3200" dirty="0">
                <a:solidFill>
                  <a:srgbClr val="FF0000"/>
                </a:solidFill>
              </a:rPr>
              <a:t>Web Services</a:t>
            </a:r>
          </a:p>
          <a:p>
            <a:pPr lvl="1"/>
            <a:r>
              <a:rPr lang="en-GB" sz="3200" dirty="0"/>
              <a:t>Service Oriented Architecture (SOA)</a:t>
            </a:r>
          </a:p>
          <a:p>
            <a:endParaRPr lang="en-GB" sz="3600" dirty="0"/>
          </a:p>
        </p:txBody>
      </p:sp>
    </p:spTree>
    <p:extLst>
      <p:ext uri="{BB962C8B-B14F-4D97-AF65-F5344CB8AC3E}">
        <p14:creationId xmlns:p14="http://schemas.microsoft.com/office/powerpoint/2010/main" val="40724553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17963</a:t>
            </a:r>
          </a:p>
        </p:txBody>
      </p:sp>
      <p:sp>
        <p:nvSpPr>
          <p:cNvPr id="3" name="Content Placeholder 2"/>
          <p:cNvSpPr>
            <a:spLocks noGrp="1"/>
          </p:cNvSpPr>
          <p:nvPr>
            <p:ph idx="1"/>
          </p:nvPr>
        </p:nvSpPr>
        <p:spPr/>
        <p:txBody>
          <a:bodyPr>
            <a:normAutofit/>
          </a:bodyPr>
          <a:lstStyle/>
          <a:p>
            <a:r>
              <a:rPr lang="en-GB" sz="4000" dirty="0"/>
              <a:t>Web Services for Management (WS-Management) Specification</a:t>
            </a:r>
          </a:p>
          <a:p>
            <a:r>
              <a:rPr lang="en-GB" sz="4000" dirty="0"/>
              <a:t>Describes a Web services protocol based on SOAP for use in management‑specific domains</a:t>
            </a:r>
          </a:p>
        </p:txBody>
      </p:sp>
    </p:spTree>
    <p:extLst>
      <p:ext uri="{BB962C8B-B14F-4D97-AF65-F5344CB8AC3E}">
        <p14:creationId xmlns:p14="http://schemas.microsoft.com/office/powerpoint/2010/main" val="3210202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E4493F-B660-A5E1-17C3-529AF0069D6C}"/>
              </a:ext>
            </a:extLst>
          </p:cNvPr>
          <p:cNvSpPr>
            <a:spLocks noGrp="1"/>
          </p:cNvSpPr>
          <p:nvPr>
            <p:ph type="title"/>
          </p:nvPr>
        </p:nvSpPr>
        <p:spPr/>
        <p:txBody>
          <a:bodyPr/>
          <a:lstStyle/>
          <a:p>
            <a:r>
              <a:rPr lang="en-AU" dirty="0"/>
              <a:t>Cloud provider</a:t>
            </a:r>
            <a:endParaRPr lang="x-none" dirty="0"/>
          </a:p>
        </p:txBody>
      </p:sp>
      <p:sp>
        <p:nvSpPr>
          <p:cNvPr id="3" name="内容占位符 2">
            <a:extLst>
              <a:ext uri="{FF2B5EF4-FFF2-40B4-BE49-F238E27FC236}">
                <a16:creationId xmlns:a16="http://schemas.microsoft.com/office/drawing/2014/main" id="{87A2B97E-565F-0CEC-1310-4ED6DAEAD4F0}"/>
              </a:ext>
            </a:extLst>
          </p:cNvPr>
          <p:cNvSpPr>
            <a:spLocks noGrp="1"/>
          </p:cNvSpPr>
          <p:nvPr>
            <p:ph idx="1"/>
          </p:nvPr>
        </p:nvSpPr>
        <p:spPr/>
        <p:txBody>
          <a:bodyPr>
            <a:normAutofit fontScale="77500" lnSpcReduction="20000"/>
          </a:bodyPr>
          <a:lstStyle/>
          <a:p>
            <a:r>
              <a:rPr lang="en-US" sz="4000" dirty="0"/>
              <a:t>A cloud service provider is an information technology (IT) company that provides its customers with computing resources over the internet and delivers them on-demand</a:t>
            </a:r>
          </a:p>
          <a:p>
            <a:pPr algn="l"/>
            <a:r>
              <a:rPr lang="en-AU" sz="4000" dirty="0"/>
              <a:t>Popular examples of cloud service providers include:</a:t>
            </a:r>
          </a:p>
          <a:p>
            <a:pPr lvl="1"/>
            <a:r>
              <a:rPr lang="en-AU" sz="3600" dirty="0"/>
              <a:t>Amazon Web Services (AWS)</a:t>
            </a:r>
          </a:p>
          <a:p>
            <a:pPr lvl="1"/>
            <a:r>
              <a:rPr lang="en-AU" sz="3600" dirty="0"/>
              <a:t>Microsoft Azure</a:t>
            </a:r>
          </a:p>
          <a:p>
            <a:pPr lvl="1"/>
            <a:r>
              <a:rPr lang="en-AU" sz="3600" dirty="0"/>
              <a:t>Google Cloud</a:t>
            </a:r>
          </a:p>
          <a:p>
            <a:pPr lvl="1"/>
            <a:r>
              <a:rPr lang="en-AU" sz="3600" dirty="0"/>
              <a:t>Alibaba Cloud</a:t>
            </a:r>
          </a:p>
          <a:p>
            <a:pPr lvl="1"/>
            <a:r>
              <a:rPr lang="en-AU" sz="3600" dirty="0"/>
              <a:t>IBM Cloud</a:t>
            </a:r>
          </a:p>
          <a:p>
            <a:pPr lvl="1"/>
            <a:r>
              <a:rPr lang="en-AU" sz="3600" dirty="0"/>
              <a:t>Salesforce</a:t>
            </a:r>
          </a:p>
          <a:p>
            <a:endParaRPr lang="x-none" dirty="0"/>
          </a:p>
        </p:txBody>
      </p:sp>
    </p:spTree>
    <p:extLst>
      <p:ext uri="{BB962C8B-B14F-4D97-AF65-F5344CB8AC3E}">
        <p14:creationId xmlns:p14="http://schemas.microsoft.com/office/powerpoint/2010/main" val="13180265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Standards developed by </a:t>
            </a:r>
            <a:r>
              <a:rPr lang="en-GB" sz="4400" dirty="0"/>
              <a:t>ISO/IEC JTC 1/SC 38 </a:t>
            </a:r>
            <a:endParaRPr lang="en-GB" dirty="0"/>
          </a:p>
        </p:txBody>
      </p:sp>
      <p:sp>
        <p:nvSpPr>
          <p:cNvPr id="3" name="Content Placeholder 2"/>
          <p:cNvSpPr>
            <a:spLocks noGrp="1"/>
          </p:cNvSpPr>
          <p:nvPr>
            <p:ph idx="1"/>
          </p:nvPr>
        </p:nvSpPr>
        <p:spPr/>
        <p:txBody>
          <a:bodyPr>
            <a:normAutofit/>
          </a:bodyPr>
          <a:lstStyle/>
          <a:p>
            <a:r>
              <a:rPr lang="en-GB" sz="3600" dirty="0"/>
              <a:t>ISO/IEC JTC 1/SC 38 has 15 published standards in the area of</a:t>
            </a:r>
          </a:p>
          <a:p>
            <a:pPr lvl="1"/>
            <a:r>
              <a:rPr lang="en-GB" sz="3200" dirty="0"/>
              <a:t>Cloud Computing</a:t>
            </a:r>
          </a:p>
          <a:p>
            <a:pPr lvl="1"/>
            <a:r>
              <a:rPr lang="en-GB" sz="3200" dirty="0"/>
              <a:t>Web Services</a:t>
            </a:r>
          </a:p>
          <a:p>
            <a:pPr lvl="1"/>
            <a:r>
              <a:rPr lang="en-GB" sz="3200" dirty="0">
                <a:solidFill>
                  <a:srgbClr val="FF0000"/>
                </a:solidFill>
              </a:rPr>
              <a:t>Service Oriented Architecture (SOA)</a:t>
            </a:r>
          </a:p>
          <a:p>
            <a:endParaRPr lang="en-GB" sz="3600" dirty="0"/>
          </a:p>
        </p:txBody>
      </p:sp>
    </p:spTree>
    <p:extLst>
      <p:ext uri="{BB962C8B-B14F-4D97-AF65-F5344CB8AC3E}">
        <p14:creationId xmlns:p14="http://schemas.microsoft.com/office/powerpoint/2010/main" val="35301496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17998</a:t>
            </a:r>
          </a:p>
        </p:txBody>
      </p:sp>
      <p:sp>
        <p:nvSpPr>
          <p:cNvPr id="3" name="Content Placeholder 2"/>
          <p:cNvSpPr>
            <a:spLocks noGrp="1"/>
          </p:cNvSpPr>
          <p:nvPr>
            <p:ph idx="1"/>
          </p:nvPr>
        </p:nvSpPr>
        <p:spPr/>
        <p:txBody>
          <a:bodyPr>
            <a:normAutofit lnSpcReduction="10000"/>
          </a:bodyPr>
          <a:lstStyle/>
          <a:p>
            <a:r>
              <a:rPr lang="en-GB" sz="3600" dirty="0"/>
              <a:t>Information technology – SOA Governance Framework</a:t>
            </a:r>
          </a:p>
          <a:p>
            <a:r>
              <a:rPr lang="en-GB" sz="3600" dirty="0"/>
              <a:t>Describes a framework for providing context and definitions related to SOA for organizations to use when deploying SOA governance. </a:t>
            </a:r>
          </a:p>
          <a:p>
            <a:r>
              <a:rPr lang="en-GB" sz="3600" dirty="0"/>
              <a:t>Defines:</a:t>
            </a:r>
          </a:p>
          <a:p>
            <a:pPr lvl="1"/>
            <a:r>
              <a:rPr lang="en-GB" sz="3200" dirty="0"/>
              <a:t>SOA Governance</a:t>
            </a:r>
          </a:p>
          <a:p>
            <a:pPr lvl="1"/>
            <a:r>
              <a:rPr lang="en-GB" sz="3200" dirty="0"/>
              <a:t>SOA Governance Reference Model</a:t>
            </a:r>
          </a:p>
          <a:p>
            <a:pPr lvl="1"/>
            <a:r>
              <a:rPr lang="en-GB" sz="3200" dirty="0"/>
              <a:t>SOA Governance Vitality Model</a:t>
            </a:r>
          </a:p>
        </p:txBody>
      </p:sp>
    </p:spTree>
    <p:extLst>
      <p:ext uri="{BB962C8B-B14F-4D97-AF65-F5344CB8AC3E}">
        <p14:creationId xmlns:p14="http://schemas.microsoft.com/office/powerpoint/2010/main" val="11588093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18384-1</a:t>
            </a:r>
          </a:p>
        </p:txBody>
      </p:sp>
      <p:sp>
        <p:nvSpPr>
          <p:cNvPr id="3" name="Content Placeholder 2"/>
          <p:cNvSpPr>
            <a:spLocks noGrp="1"/>
          </p:cNvSpPr>
          <p:nvPr>
            <p:ph idx="1"/>
          </p:nvPr>
        </p:nvSpPr>
        <p:spPr/>
        <p:txBody>
          <a:bodyPr>
            <a:normAutofit fontScale="92500"/>
          </a:bodyPr>
          <a:lstStyle/>
          <a:p>
            <a:r>
              <a:rPr lang="en-GB" sz="4000" dirty="0"/>
              <a:t>Information technology — Reference Architecture for Service Oriented Architecture (SOA RA) — Part 1: Terminology and concepts for SOA</a:t>
            </a:r>
          </a:p>
          <a:p>
            <a:r>
              <a:rPr lang="en-GB" sz="4000" dirty="0"/>
              <a:t>Establishes vocabulary, guidelines, and general technical principles underlying service oriented architecture (SOA), including principles relating to functional design, performance, development, deployment, and management.</a:t>
            </a:r>
          </a:p>
        </p:txBody>
      </p:sp>
    </p:spTree>
    <p:extLst>
      <p:ext uri="{BB962C8B-B14F-4D97-AF65-F5344CB8AC3E}">
        <p14:creationId xmlns:p14="http://schemas.microsoft.com/office/powerpoint/2010/main" val="9939026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18384-1</a:t>
            </a:r>
          </a:p>
        </p:txBody>
      </p:sp>
      <p:sp>
        <p:nvSpPr>
          <p:cNvPr id="3" name="Content Placeholder 2"/>
          <p:cNvSpPr>
            <a:spLocks noGrp="1"/>
          </p:cNvSpPr>
          <p:nvPr>
            <p:ph idx="1"/>
          </p:nvPr>
        </p:nvSpPr>
        <p:spPr/>
        <p:txBody>
          <a:bodyPr>
            <a:normAutofit fontScale="92500"/>
          </a:bodyPr>
          <a:lstStyle/>
          <a:p>
            <a:r>
              <a:rPr lang="en-GB" sz="4000" dirty="0"/>
              <a:t>Information technology — Reference Architecture for Service Oriented Architecture (SOA RA) — Part 1: Terminology and concepts for SOA</a:t>
            </a:r>
          </a:p>
          <a:p>
            <a:r>
              <a:rPr lang="en-GB" sz="4000" dirty="0"/>
              <a:t>Establishes vocabulary, guidelines, and general technical principles underlying service oriented architecture (SOA), including principles relating to functional design, performance, development, deployment, and management.</a:t>
            </a:r>
          </a:p>
        </p:txBody>
      </p:sp>
    </p:spTree>
    <p:extLst>
      <p:ext uri="{BB962C8B-B14F-4D97-AF65-F5344CB8AC3E}">
        <p14:creationId xmlns:p14="http://schemas.microsoft.com/office/powerpoint/2010/main" val="4977355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18384-2</a:t>
            </a:r>
          </a:p>
        </p:txBody>
      </p:sp>
      <p:sp>
        <p:nvSpPr>
          <p:cNvPr id="3" name="Content Placeholder 2"/>
          <p:cNvSpPr>
            <a:spLocks noGrp="1"/>
          </p:cNvSpPr>
          <p:nvPr>
            <p:ph idx="1"/>
          </p:nvPr>
        </p:nvSpPr>
        <p:spPr/>
        <p:txBody>
          <a:bodyPr>
            <a:normAutofit lnSpcReduction="10000"/>
          </a:bodyPr>
          <a:lstStyle/>
          <a:p>
            <a:r>
              <a:rPr lang="en-GB" sz="4000" dirty="0"/>
              <a:t>Information technology — Reference Architecture for Service Oriented Architecture (SOA RA) — Part 2: Reference Architecture for SOA Solutions</a:t>
            </a:r>
          </a:p>
          <a:p>
            <a:r>
              <a:rPr lang="en-GB" sz="4000" dirty="0"/>
              <a:t>Describes a Reference Architecture for SOA Solutions which applies to functional design, performance, development, deployment and management of SOA Solutions.</a:t>
            </a:r>
          </a:p>
        </p:txBody>
      </p:sp>
    </p:spTree>
    <p:extLst>
      <p:ext uri="{BB962C8B-B14F-4D97-AF65-F5344CB8AC3E}">
        <p14:creationId xmlns:p14="http://schemas.microsoft.com/office/powerpoint/2010/main" val="26697274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18384-3</a:t>
            </a:r>
          </a:p>
        </p:txBody>
      </p:sp>
      <p:sp>
        <p:nvSpPr>
          <p:cNvPr id="3" name="Content Placeholder 2"/>
          <p:cNvSpPr>
            <a:spLocks noGrp="1"/>
          </p:cNvSpPr>
          <p:nvPr>
            <p:ph idx="1"/>
          </p:nvPr>
        </p:nvSpPr>
        <p:spPr/>
        <p:txBody>
          <a:bodyPr>
            <a:normAutofit fontScale="92500"/>
          </a:bodyPr>
          <a:lstStyle/>
          <a:p>
            <a:r>
              <a:rPr lang="en-GB" sz="4000" dirty="0"/>
              <a:t>Information technology — Reference Architecture for Service Oriented Architecture (SOA RA) — Part 3: Service Oriented Architecture ontology</a:t>
            </a:r>
          </a:p>
          <a:p>
            <a:r>
              <a:rPr lang="en-GB" sz="4000" dirty="0"/>
              <a:t>Defines a formal ontology for service-oriented architecture (SOA), an architectural style that supports service orientation. The terms defined in this ontology are key terms from the vocabulary in ISO/IEC 18384-1.</a:t>
            </a:r>
          </a:p>
        </p:txBody>
      </p:sp>
    </p:spTree>
    <p:extLst>
      <p:ext uri="{BB962C8B-B14F-4D97-AF65-F5344CB8AC3E}">
        <p14:creationId xmlns:p14="http://schemas.microsoft.com/office/powerpoint/2010/main" val="38842704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TR 30102</a:t>
            </a:r>
          </a:p>
        </p:txBody>
      </p:sp>
      <p:sp>
        <p:nvSpPr>
          <p:cNvPr id="3" name="Content Placeholder 2"/>
          <p:cNvSpPr>
            <a:spLocks noGrp="1"/>
          </p:cNvSpPr>
          <p:nvPr>
            <p:ph idx="1"/>
          </p:nvPr>
        </p:nvSpPr>
        <p:spPr/>
        <p:txBody>
          <a:bodyPr>
            <a:normAutofit lnSpcReduction="10000"/>
          </a:bodyPr>
          <a:lstStyle/>
          <a:p>
            <a:r>
              <a:rPr lang="en-GB" sz="4000" dirty="0"/>
              <a:t>Information technology – Distributed Application Platforms and Services (DAPS) – General technical principles of Service Oriented Architecture</a:t>
            </a:r>
          </a:p>
          <a:p>
            <a:r>
              <a:rPr lang="en-GB" sz="4000" dirty="0"/>
              <a:t>Describes general technical principles underlying SOA including principles relating to functional design, performance, development, deployment and management</a:t>
            </a:r>
          </a:p>
        </p:txBody>
      </p:sp>
    </p:spTree>
    <p:extLst>
      <p:ext uri="{BB962C8B-B14F-4D97-AF65-F5344CB8AC3E}">
        <p14:creationId xmlns:p14="http://schemas.microsoft.com/office/powerpoint/2010/main" val="20423232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Importance of foundational standards</a:t>
            </a:r>
          </a:p>
        </p:txBody>
      </p:sp>
      <p:sp>
        <p:nvSpPr>
          <p:cNvPr id="3" name="Content Placeholder 2"/>
          <p:cNvSpPr>
            <a:spLocks noGrp="1"/>
          </p:cNvSpPr>
          <p:nvPr>
            <p:ph idx="1"/>
          </p:nvPr>
        </p:nvSpPr>
        <p:spPr/>
        <p:txBody>
          <a:bodyPr>
            <a:normAutofit/>
          </a:bodyPr>
          <a:lstStyle/>
          <a:p>
            <a:r>
              <a:rPr lang="en-GB" sz="3600" dirty="0"/>
              <a:t>Two foundational standards that deal with vocabulary and reference architecture </a:t>
            </a:r>
          </a:p>
          <a:p>
            <a:pPr lvl="1"/>
            <a:r>
              <a:rPr lang="en-GB" sz="3200" dirty="0"/>
              <a:t>ISO/IEC 17788:2014 “Information technology — Cloud computing — Overview and vocabulary” </a:t>
            </a:r>
          </a:p>
          <a:p>
            <a:pPr lvl="1"/>
            <a:r>
              <a:rPr lang="en-GB" sz="3200" dirty="0"/>
              <a:t>ISO/IEC 17789:2014 “Information technology — Cloud computing — Reference architecture”. </a:t>
            </a:r>
          </a:p>
          <a:p>
            <a:r>
              <a:rPr lang="en-GB" sz="3600" dirty="0"/>
              <a:t>Essential for developing other standards </a:t>
            </a:r>
          </a:p>
        </p:txBody>
      </p:sp>
    </p:spTree>
    <p:extLst>
      <p:ext uri="{BB962C8B-B14F-4D97-AF65-F5344CB8AC3E}">
        <p14:creationId xmlns:p14="http://schemas.microsoft.com/office/powerpoint/2010/main" val="7683215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Importance of foundational standards</a:t>
            </a:r>
          </a:p>
        </p:txBody>
      </p:sp>
      <p:sp>
        <p:nvSpPr>
          <p:cNvPr id="3" name="Content Placeholder 2"/>
          <p:cNvSpPr>
            <a:spLocks noGrp="1"/>
          </p:cNvSpPr>
          <p:nvPr>
            <p:ph idx="1"/>
          </p:nvPr>
        </p:nvSpPr>
        <p:spPr/>
        <p:txBody>
          <a:bodyPr>
            <a:normAutofit/>
          </a:bodyPr>
          <a:lstStyle/>
          <a:p>
            <a:r>
              <a:rPr lang="en-GB" sz="3600" dirty="0"/>
              <a:t>Two foundational standards that deal with vocabulary and reference architecture </a:t>
            </a:r>
          </a:p>
          <a:p>
            <a:pPr lvl="1"/>
            <a:r>
              <a:rPr lang="en-GB" sz="3200" dirty="0"/>
              <a:t>ISO/IEC 17788:2014 “Information technology — Cloud computing — Overview and vocabulary” </a:t>
            </a:r>
          </a:p>
          <a:p>
            <a:pPr lvl="1"/>
            <a:r>
              <a:rPr lang="en-GB" sz="3200" dirty="0"/>
              <a:t>ISO/IEC 17789:2014 “Information technology — </a:t>
            </a:r>
            <a:r>
              <a:rPr lang="en-GB" sz="3200" dirty="0">
                <a:solidFill>
                  <a:srgbClr val="FF0000"/>
                </a:solidFill>
              </a:rPr>
              <a:t>Cloud computing — Reference architecture”. </a:t>
            </a:r>
          </a:p>
          <a:p>
            <a:r>
              <a:rPr lang="en-GB" sz="3600" dirty="0"/>
              <a:t>Essential for developing other standards </a:t>
            </a:r>
          </a:p>
        </p:txBody>
      </p:sp>
    </p:spTree>
    <p:extLst>
      <p:ext uri="{BB962C8B-B14F-4D97-AF65-F5344CB8AC3E}">
        <p14:creationId xmlns:p14="http://schemas.microsoft.com/office/powerpoint/2010/main" val="27472771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Reference </a:t>
            </a:r>
            <a:r>
              <a:rPr lang="en-GB" dirty="0">
                <a:solidFill>
                  <a:srgbClr val="FF0000"/>
                </a:solidFill>
              </a:rPr>
              <a:t>Architecture</a:t>
            </a:r>
          </a:p>
        </p:txBody>
      </p:sp>
    </p:spTree>
    <p:extLst>
      <p:ext uri="{BB962C8B-B14F-4D97-AF65-F5344CB8AC3E}">
        <p14:creationId xmlns:p14="http://schemas.microsoft.com/office/powerpoint/2010/main" val="38745668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6607</TotalTime>
  <Words>4608</Words>
  <Application>Microsoft Office PowerPoint</Application>
  <PresentationFormat>宽屏</PresentationFormat>
  <Paragraphs>487</Paragraphs>
  <Slides>124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124</vt:i4>
      </vt:variant>
    </vt:vector>
  </HeadingPairs>
  <TitlesOfParts>
    <vt:vector size="131" baseType="lpstr">
      <vt:lpstr>-apple-system</vt:lpstr>
      <vt:lpstr>museo-sans</vt:lpstr>
      <vt:lpstr>Arial</vt:lpstr>
      <vt:lpstr>Calibri</vt:lpstr>
      <vt:lpstr>Calibri Light</vt:lpstr>
      <vt:lpstr>Lato</vt:lpstr>
      <vt:lpstr>Office Theme</vt:lpstr>
      <vt:lpstr>Module Seven: Hot topics in Service Computing - Cloud - </vt:lpstr>
      <vt:lpstr>Topic 3: Cloud Stakeholders, Cloud Standardization,  Cloud Computing Reference Architecture</vt:lpstr>
      <vt:lpstr>Intended learning outcomes</vt:lpstr>
      <vt:lpstr>What is a stakeholder</vt:lpstr>
      <vt:lpstr>Who are cloud stakeholders?</vt:lpstr>
      <vt:lpstr>Cloud Stakeholders</vt:lpstr>
      <vt:lpstr>Operational stakeholders</vt:lpstr>
      <vt:lpstr>Operational stakeholders</vt:lpstr>
      <vt:lpstr>Cloud provider</vt:lpstr>
      <vt:lpstr>Cloud provider concerns</vt:lpstr>
      <vt:lpstr>Cloud customer/consumer</vt:lpstr>
      <vt:lpstr>Cloud customer/consumer</vt:lpstr>
      <vt:lpstr>Cloud services available to a cloud consumer </vt:lpstr>
      <vt:lpstr>SLA</vt:lpstr>
      <vt:lpstr>SLA</vt:lpstr>
      <vt:lpstr>Operational stakeholders</vt:lpstr>
      <vt:lpstr>End-user </vt:lpstr>
      <vt:lpstr>End user concerns</vt:lpstr>
      <vt:lpstr>Operational stakeholders</vt:lpstr>
      <vt:lpstr>Example - Rain Classroom -  雨课堂</vt:lpstr>
      <vt:lpstr>Operational stakeholders</vt:lpstr>
      <vt:lpstr>Cloud enabler</vt:lpstr>
      <vt:lpstr>Cloud enabler example</vt:lpstr>
      <vt:lpstr>Cloud enabler vs cloud provider</vt:lpstr>
      <vt:lpstr>Why are cloud enablers important?</vt:lpstr>
      <vt:lpstr>Why are cloud enablers important?</vt:lpstr>
      <vt:lpstr>Cloud reseller</vt:lpstr>
      <vt:lpstr>Cloud reseller</vt:lpstr>
      <vt:lpstr>Cloud reseller - example</vt:lpstr>
      <vt:lpstr>Third-party providers</vt:lpstr>
      <vt:lpstr>Third-party providers - example</vt:lpstr>
      <vt:lpstr>Third-party providers - example</vt:lpstr>
      <vt:lpstr>Third-party providers - example</vt:lpstr>
      <vt:lpstr>Third-party providers - example</vt:lpstr>
      <vt:lpstr>Third-party provider challenges </vt:lpstr>
      <vt:lpstr>Cloud Stakeholders</vt:lpstr>
      <vt:lpstr>Developing laws for cloud computing</vt:lpstr>
      <vt:lpstr>Legal issues in cloud computing</vt:lpstr>
      <vt:lpstr>Highly regulated industries</vt:lpstr>
      <vt:lpstr>Cloud Stakeholders</vt:lpstr>
      <vt:lpstr>Non-Operational Stakeholders</vt:lpstr>
      <vt:lpstr>Cloud computing standards and laws in China</vt:lpstr>
      <vt:lpstr>Chinese cloud providers</vt:lpstr>
      <vt:lpstr>International cloud providers in China</vt:lpstr>
      <vt:lpstr>Security related regulation </vt:lpstr>
      <vt:lpstr>Privacy related regulation</vt:lpstr>
      <vt:lpstr>Financial industry standards on cloud computing technology</vt:lpstr>
      <vt:lpstr>International cloud computing standards</vt:lpstr>
      <vt:lpstr>International standard organizations</vt:lpstr>
      <vt:lpstr>World Standards Cooperation alliance</vt:lpstr>
      <vt:lpstr>ISO - The International Organization for Standardization </vt:lpstr>
      <vt:lpstr>ISO Standardization process</vt:lpstr>
      <vt:lpstr>Joint technical committee with IEC</vt:lpstr>
      <vt:lpstr>ISO/IEC JTC 1 Scope and mission</vt:lpstr>
      <vt:lpstr>ISO/IEC JTC 1 Structure</vt:lpstr>
      <vt:lpstr>Standardization of cloud computing</vt:lpstr>
      <vt:lpstr>Standardization of cloud computing - definition </vt:lpstr>
      <vt:lpstr>Where are technical standards developed?</vt:lpstr>
      <vt:lpstr>ITU-T/SG 13 “Future networks and emerging network technologies”</vt:lpstr>
      <vt:lpstr>Where are technical standards developed?</vt:lpstr>
      <vt:lpstr>ISO/IEC JTC 1/SC 27 “Information security, cybersecurity and privacy protection”</vt:lpstr>
      <vt:lpstr>Where are technical standards developed?</vt:lpstr>
      <vt:lpstr>ITU-T/SG 17 “Security”</vt:lpstr>
      <vt:lpstr>Where are technical standards developed?</vt:lpstr>
      <vt:lpstr>ISO/IEC JTC 1/SC 38 “Cloud Computing and Distributed Platforms”</vt:lpstr>
      <vt:lpstr>ISO/IEC JTC 1/SC 38 “Cloud Computing and Distributed Platforms”</vt:lpstr>
      <vt:lpstr>ISO/IEC JTC 1/SC 38 “Cloud Computing and Distributed Platforms”</vt:lpstr>
      <vt:lpstr>ISO/IEC JTC 1/SC 38 “Cloud Computing and Distributed Platforms”</vt:lpstr>
      <vt:lpstr>ISO/IEC JTC 1/SC 38</vt:lpstr>
      <vt:lpstr>Member countries</vt:lpstr>
      <vt:lpstr>Scope and mission</vt:lpstr>
      <vt:lpstr>ISO/IEC JTC 1/SC 38 Structure</vt:lpstr>
      <vt:lpstr>WG 3 - CLOUD COMPUTING FUNDAMENTALS (CCF)</vt:lpstr>
      <vt:lpstr>WG 5 – DATA IN CLOUD COMPUTING AND RELATED TECHNOLOGIES</vt:lpstr>
      <vt:lpstr>Standards developed by ISO/IEC JTC 1/SC 38 </vt:lpstr>
      <vt:lpstr>Standards developed by ISO/IEC JTC 1/SC 38 </vt:lpstr>
      <vt:lpstr>ISO/IEC 17203</vt:lpstr>
      <vt:lpstr>ISO/IEC 17788</vt:lpstr>
      <vt:lpstr>ISO/IEC 17789</vt:lpstr>
      <vt:lpstr>ISO/IEC 17826</vt:lpstr>
      <vt:lpstr>ISO/IEC 19086-1</vt:lpstr>
      <vt:lpstr>ISO/IEC 19086-2</vt:lpstr>
      <vt:lpstr>ISO/IEC 19086-3</vt:lpstr>
      <vt:lpstr>ISO/IEC 19941</vt:lpstr>
      <vt:lpstr>ISO/IEC 19944</vt:lpstr>
      <vt:lpstr>ISO/IEC TR 22678</vt:lpstr>
      <vt:lpstr>ISO/IEC TR 23186</vt:lpstr>
      <vt:lpstr>Standards developed by ISO/IEC JTC 1/SC 38 </vt:lpstr>
      <vt:lpstr>ISO/IEC 17963</vt:lpstr>
      <vt:lpstr>Standards developed by ISO/IEC JTC 1/SC 38 </vt:lpstr>
      <vt:lpstr>ISO/IEC 17998</vt:lpstr>
      <vt:lpstr>ISO/IEC 18384-1</vt:lpstr>
      <vt:lpstr>ISO/IEC 18384-1</vt:lpstr>
      <vt:lpstr>ISO/IEC 18384-2</vt:lpstr>
      <vt:lpstr>ISO/IEC 18384-3</vt:lpstr>
      <vt:lpstr>ISO/IEC TR 30102</vt:lpstr>
      <vt:lpstr>Importance of foundational standards</vt:lpstr>
      <vt:lpstr>Importance of foundational standards</vt:lpstr>
      <vt:lpstr>Cloud Computing Reference Architecture</vt:lpstr>
      <vt:lpstr>Architecture</vt:lpstr>
      <vt:lpstr>Architecture</vt:lpstr>
      <vt:lpstr>Architecture</vt:lpstr>
      <vt:lpstr>What is Architecture?</vt:lpstr>
      <vt:lpstr>Reference Architecture</vt:lpstr>
      <vt:lpstr>Cloud Computing Reference Architecture</vt:lpstr>
      <vt:lpstr>Standards describing CCRA</vt:lpstr>
      <vt:lpstr>CRRA developed by NIST</vt:lpstr>
      <vt:lpstr>PowerPoint 演示文稿</vt:lpstr>
      <vt:lpstr>Overview of NIST CCRA</vt:lpstr>
      <vt:lpstr>CCRA developed by ISO </vt:lpstr>
      <vt:lpstr>Cloud computing actors</vt:lpstr>
      <vt:lpstr>Interactions between the actors</vt:lpstr>
      <vt:lpstr>Importance of foundational standards</vt:lpstr>
      <vt:lpstr>Cloud Computing Reference Architecture</vt:lpstr>
      <vt:lpstr>CCRA developed by ISO </vt:lpstr>
      <vt:lpstr>Service deployment models</vt:lpstr>
      <vt:lpstr>Public cloud </vt:lpstr>
      <vt:lpstr>Public cloud</vt:lpstr>
      <vt:lpstr>Private cloud</vt:lpstr>
      <vt:lpstr>On-site private cloud</vt:lpstr>
      <vt:lpstr>Outsourced private cloud</vt:lpstr>
      <vt:lpstr>Summary (1)</vt:lpstr>
      <vt:lpstr>Summary (2)</vt:lpstr>
      <vt:lpstr>Summary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 computing</dc:title>
  <dc:creator>Joanna Siebert</dc:creator>
  <cp:lastModifiedBy>刘玄昊</cp:lastModifiedBy>
  <cp:revision>453</cp:revision>
  <cp:lastPrinted>2023-02-18T04:32:49Z</cp:lastPrinted>
  <dcterms:created xsi:type="dcterms:W3CDTF">2020-03-15T08:11:10Z</dcterms:created>
  <dcterms:modified xsi:type="dcterms:W3CDTF">2023-04-25T16:33:55Z</dcterms:modified>
</cp:coreProperties>
</file>